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522" r:id="rId5"/>
    <p:sldId id="1133" r:id="rId6"/>
    <p:sldId id="1134" r:id="rId7"/>
    <p:sldId id="1135" r:id="rId8"/>
    <p:sldId id="1136" r:id="rId9"/>
    <p:sldId id="1137" r:id="rId10"/>
    <p:sldId id="1138" r:id="rId11"/>
    <p:sldId id="1139" r:id="rId12"/>
    <p:sldId id="1140" r:id="rId13"/>
    <p:sldId id="1141" r:id="rId14"/>
    <p:sldId id="1142" r:id="rId15"/>
    <p:sldId id="1143" r:id="rId16"/>
    <p:sldId id="1144" r:id="rId17"/>
    <p:sldId id="1145" r:id="rId18"/>
    <p:sldId id="1146" r:id="rId19"/>
    <p:sldId id="1147" r:id="rId20"/>
    <p:sldId id="1148" r:id="rId21"/>
    <p:sldId id="1149" r:id="rId22"/>
    <p:sldId id="1161" r:id="rId23"/>
    <p:sldId id="1150" r:id="rId24"/>
    <p:sldId id="1151" r:id="rId25"/>
    <p:sldId id="1152" r:id="rId26"/>
    <p:sldId id="1153" r:id="rId27"/>
    <p:sldId id="1154" r:id="rId28"/>
    <p:sldId id="1155" r:id="rId29"/>
    <p:sldId id="1156" r:id="rId30"/>
    <p:sldId id="1157" r:id="rId31"/>
    <p:sldId id="1158" r:id="rId32"/>
    <p:sldId id="1159" r:id="rId33"/>
    <p:sldId id="1160" r:id="rId34"/>
    <p:sldId id="1162" r:id="rId35"/>
    <p:sldId id="1163" r:id="rId36"/>
    <p:sldId id="1164" r:id="rId37"/>
    <p:sldId id="1165" r:id="rId38"/>
    <p:sldId id="1166" r:id="rId39"/>
    <p:sldId id="1167" r:id="rId40"/>
    <p:sldId id="1168" r:id="rId41"/>
    <p:sldId id="1169" r:id="rId42"/>
    <p:sldId id="1170" r:id="rId43"/>
    <p:sldId id="1171" r:id="rId44"/>
    <p:sldId id="1172" r:id="rId45"/>
    <p:sldId id="1173" r:id="rId46"/>
    <p:sldId id="1174" r:id="rId47"/>
    <p:sldId id="1175" r:id="rId48"/>
    <p:sldId id="1176" r:id="rId49"/>
    <p:sldId id="1177" r:id="rId50"/>
    <p:sldId id="1178" r:id="rId51"/>
    <p:sldId id="1179" r:id="rId52"/>
    <p:sldId id="1181" r:id="rId53"/>
    <p:sldId id="1180" r:id="rId54"/>
    <p:sldId id="1182" r:id="rId55"/>
    <p:sldId id="1183" r:id="rId56"/>
    <p:sldId id="1184" r:id="rId57"/>
    <p:sldId id="1185" r:id="rId58"/>
    <p:sldId id="1186" r:id="rId59"/>
    <p:sldId id="1187" r:id="rId60"/>
    <p:sldId id="1188" r:id="rId61"/>
    <p:sldId id="1189" r:id="rId62"/>
    <p:sldId id="1190" r:id="rId63"/>
    <p:sldId id="1191" r:id="rId64"/>
    <p:sldId id="1192" r:id="rId65"/>
    <p:sldId id="1193" r:id="rId66"/>
    <p:sldId id="1194" r:id="rId67"/>
    <p:sldId id="1195" r:id="rId68"/>
    <p:sldId id="1196" r:id="rId69"/>
    <p:sldId id="1197" r:id="rId70"/>
    <p:sldId id="1198" r:id="rId71"/>
    <p:sldId id="1199" r:id="rId72"/>
    <p:sldId id="1200" r:id="rId73"/>
    <p:sldId id="1201" r:id="rId74"/>
    <p:sldId id="1202" r:id="rId75"/>
    <p:sldId id="1203" r:id="rId76"/>
    <p:sldId id="1204" r:id="rId77"/>
    <p:sldId id="1205" r:id="rId78"/>
    <p:sldId id="1206" r:id="rId79"/>
    <p:sldId id="1208" r:id="rId80"/>
    <p:sldId id="1209" r:id="rId81"/>
    <p:sldId id="1207" r:id="rId82"/>
    <p:sldId id="1210" r:id="rId83"/>
    <p:sldId id="1211" r:id="rId84"/>
    <p:sldId id="1212" r:id="rId85"/>
    <p:sldId id="1213" r:id="rId86"/>
    <p:sldId id="1214" r:id="rId87"/>
    <p:sldId id="1215" r:id="rId88"/>
    <p:sldId id="1216" r:id="rId89"/>
    <p:sldId id="1217" r:id="rId90"/>
    <p:sldId id="1218" r:id="rId91"/>
    <p:sldId id="1219" r:id="rId92"/>
    <p:sldId id="1220" r:id="rId93"/>
    <p:sldId id="1221" r:id="rId94"/>
    <p:sldId id="1222" r:id="rId95"/>
    <p:sldId id="1223" r:id="rId96"/>
    <p:sldId id="1224" r:id="rId97"/>
    <p:sldId id="1225" r:id="rId98"/>
    <p:sldId id="1226" r:id="rId99"/>
    <p:sldId id="1227" r:id="rId100"/>
    <p:sldId id="1228" r:id="rId101"/>
    <p:sldId id="1229" r:id="rId102"/>
    <p:sldId id="335" r:id="rId103"/>
    <p:sldId id="283" r:id="rId104"/>
  </p:sldIdLst>
  <p:sldSz cx="12192000" cy="6858000"/>
  <p:notesSz cx="6858000" cy="9144000"/>
  <p:custDataLst>
    <p:tags r:id="rId10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53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6" autoAdjust="0"/>
    <p:restoredTop sz="93461" autoAdjust="0"/>
  </p:normalViewPr>
  <p:slideViewPr>
    <p:cSldViewPr snapToGrid="0">
      <p:cViewPr varScale="1">
        <p:scale>
          <a:sx n="69" d="100"/>
          <a:sy n="69" d="100"/>
        </p:scale>
        <p:origin x="-418" y="-8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8" Type="http://schemas.openxmlformats.org/officeDocument/2006/relationships/tags" Target="tags/tag202.xml"/><Relationship Id="rId107" Type="http://schemas.openxmlformats.org/officeDocument/2006/relationships/tableStyles" Target="tableStyles.xml"/><Relationship Id="rId106" Type="http://schemas.openxmlformats.org/officeDocument/2006/relationships/viewProps" Target="viewProps.xml"/><Relationship Id="rId105" Type="http://schemas.openxmlformats.org/officeDocument/2006/relationships/presProps" Target="presProps.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0B00CE-9247-49D0-8AE5-6DFFAEFF8CE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7D86BB-FDB9-4079-8E00-8F1F7A4AA6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标题 1"/>
          <p:cNvSpPr>
            <a:spLocks noGrp="1"/>
          </p:cNvSpPr>
          <p:nvPr>
            <p:ph type="ctrTitle"/>
          </p:nvPr>
        </p:nvSpPr>
        <p:spPr>
          <a:xfrm>
            <a:off x="1524000" y="1596979"/>
            <a:ext cx="9144000" cy="1912983"/>
          </a:xfr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0329" y="313611"/>
            <a:ext cx="6510271" cy="652306"/>
          </a:xfrm>
        </p:spPr>
        <p:txBody>
          <a:bodyPr>
            <a:normAutofit/>
          </a:bodyPr>
          <a:lstStyle>
            <a:lvl1pPr>
              <a:defRPr sz="3200">
                <a:solidFill>
                  <a:srgbClr val="1353A2"/>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11893D6-510C-4F6F-9867-0DA6859ED432}" type="slidenum">
              <a:rPr lang="zh-CN" altLang="en-US" smtClean="0"/>
            </a:fld>
            <a:endParaRPr lang="zh-CN" altLang="en-US"/>
          </a:p>
        </p:txBody>
      </p:sp>
      <p:sp>
        <p:nvSpPr>
          <p:cNvPr id="8"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11893D6-510C-4F6F-9867-0DA6859ED432}" type="slidenum">
              <a:rPr lang="zh-CN" altLang="en-US" smtClean="0"/>
            </a:fld>
            <a:endParaRPr lang="zh-CN" altLang="en-US"/>
          </a:p>
        </p:txBody>
      </p:sp>
      <p:sp>
        <p:nvSpPr>
          <p:cNvPr id="10"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11893D6-510C-4F6F-9867-0DA6859ED432}" type="slidenum">
              <a:rPr lang="zh-CN" altLang="en-US" smtClean="0"/>
            </a:fld>
            <a:endParaRPr lang="zh-CN" altLang="en-US"/>
          </a:p>
        </p:txBody>
      </p:sp>
      <p:sp>
        <p:nvSpPr>
          <p:cNvPr id="6"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1893D6-510C-4F6F-9867-0DA6859ED432}" type="slidenum">
              <a:rPr lang="zh-CN" altLang="en-US" smtClean="0"/>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914409"/>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3.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EA79B1-94F2-44A5-8271-BE7A17D6686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1893D6-510C-4F6F-9867-0DA6859ED432}" type="slidenum">
              <a:rPr lang="zh-CN" altLang="en-US" smtClean="0"/>
            </a:fld>
            <a:endParaRPr lang="zh-CN" altLang="en-US"/>
          </a:p>
        </p:txBody>
      </p:sp>
      <p:pic>
        <p:nvPicPr>
          <p:cNvPr id="7" name="图片 6"/>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12192000" cy="6851904"/>
          </a:xfrm>
          <a:prstGeom prst="rect">
            <a:avLst/>
          </a:prstGeom>
        </p:spPr>
      </p:pic>
      <p:sp>
        <p:nvSpPr>
          <p:cNvPr id="8" name="矩形 1"/>
          <p:cNvSpPr>
            <a:spLocks noChangeArrowheads="1"/>
          </p:cNvSpPr>
          <p:nvPr userDrawn="1"/>
        </p:nvSpPr>
        <p:spPr bwMode="auto">
          <a:xfrm>
            <a:off x="871382" y="363024"/>
            <a:ext cx="893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tags" Target="../tags/tag1.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8.xml"/><Relationship Id="rId6" Type="http://schemas.openxmlformats.org/officeDocument/2006/relationships/tags" Target="../tags/tag19.xml"/><Relationship Id="rId5" Type="http://schemas.openxmlformats.org/officeDocument/2006/relationships/image" Target="../media/image5.png"/><Relationship Id="rId4" Type="http://schemas.openxmlformats.org/officeDocument/2006/relationships/tags" Target="../tags/tag18.xml"/><Relationship Id="rId3" Type="http://schemas.openxmlformats.org/officeDocument/2006/relationships/image" Target="../media/image9.png"/><Relationship Id="rId2" Type="http://schemas.openxmlformats.org/officeDocument/2006/relationships/slide" Target="slide8.xml"/><Relationship Id="rId1" Type="http://schemas.openxmlformats.org/officeDocument/2006/relationships/image" Target="../media/image13.png"/></Relationships>
</file>

<file path=ppt/slides/_rels/slide100.xml.rels><?xml version="1.0" encoding="UTF-8" standalone="yes"?>
<Relationships xmlns="http://schemas.openxmlformats.org/package/2006/relationships"><Relationship Id="rId6" Type="http://schemas.openxmlformats.org/officeDocument/2006/relationships/notesSlide" Target="../notesSlides/notesSlide100.xml"/><Relationship Id="rId5" Type="http://schemas.openxmlformats.org/officeDocument/2006/relationships/slideLayout" Target="../slideLayouts/slideLayout9.xml"/><Relationship Id="rId4" Type="http://schemas.openxmlformats.org/officeDocument/2006/relationships/tags" Target="../tags/tag199.xml"/><Relationship Id="rId3" Type="http://schemas.openxmlformats.org/officeDocument/2006/relationships/image" Target="../media/image5.png"/><Relationship Id="rId2" Type="http://schemas.openxmlformats.org/officeDocument/2006/relationships/tags" Target="../tags/tag198.xml"/><Relationship Id="rId1" Type="http://schemas.openxmlformats.org/officeDocument/2006/relationships/image" Target="../media/image71.png"/></Relationships>
</file>

<file path=ppt/slides/_rels/slide101.xml.rels><?xml version="1.0" encoding="UTF-8" standalone="yes"?>
<Relationships xmlns="http://schemas.openxmlformats.org/package/2006/relationships"><Relationship Id="rId5" Type="http://schemas.openxmlformats.org/officeDocument/2006/relationships/notesSlide" Target="../notesSlides/notesSlide101.xml"/><Relationship Id="rId4" Type="http://schemas.openxmlformats.org/officeDocument/2006/relationships/slideLayout" Target="../slideLayouts/slideLayout7.xml"/><Relationship Id="rId3" Type="http://schemas.openxmlformats.org/officeDocument/2006/relationships/tags" Target="../tags/tag201.xml"/><Relationship Id="rId2" Type="http://schemas.openxmlformats.org/officeDocument/2006/relationships/image" Target="../media/image5.png"/><Relationship Id="rId1" Type="http://schemas.openxmlformats.org/officeDocument/2006/relationships/tags" Target="../tags/tag200.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8.xml"/><Relationship Id="rId6" Type="http://schemas.openxmlformats.org/officeDocument/2006/relationships/tags" Target="../tags/tag21.xml"/><Relationship Id="rId5" Type="http://schemas.openxmlformats.org/officeDocument/2006/relationships/image" Target="../media/image5.png"/><Relationship Id="rId4" Type="http://schemas.openxmlformats.org/officeDocument/2006/relationships/tags" Target="../tags/tag20.xml"/><Relationship Id="rId3" Type="http://schemas.openxmlformats.org/officeDocument/2006/relationships/image" Target="../media/image9.png"/><Relationship Id="rId2" Type="http://schemas.openxmlformats.org/officeDocument/2006/relationships/slide" Target="slide8.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8.xml"/><Relationship Id="rId6" Type="http://schemas.openxmlformats.org/officeDocument/2006/relationships/tags" Target="../tags/tag23.xml"/><Relationship Id="rId5" Type="http://schemas.openxmlformats.org/officeDocument/2006/relationships/image" Target="../media/image5.png"/><Relationship Id="rId4" Type="http://schemas.openxmlformats.org/officeDocument/2006/relationships/tags" Target="../tags/tag22.xml"/><Relationship Id="rId3" Type="http://schemas.openxmlformats.org/officeDocument/2006/relationships/image" Target="../media/image9.png"/><Relationship Id="rId2" Type="http://schemas.openxmlformats.org/officeDocument/2006/relationships/slide" Target="slide8.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8.xml"/><Relationship Id="rId4" Type="http://schemas.openxmlformats.org/officeDocument/2006/relationships/tags" Target="../tags/tag25.xml"/><Relationship Id="rId3" Type="http://schemas.openxmlformats.org/officeDocument/2006/relationships/image" Target="../media/image5.png"/><Relationship Id="rId2" Type="http://schemas.openxmlformats.org/officeDocument/2006/relationships/tags" Target="../tags/tag24.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8.xml"/><Relationship Id="rId4" Type="http://schemas.openxmlformats.org/officeDocument/2006/relationships/tags" Target="../tags/tag27.xml"/><Relationship Id="rId3" Type="http://schemas.openxmlformats.org/officeDocument/2006/relationships/image" Target="../media/image5.png"/><Relationship Id="rId2" Type="http://schemas.openxmlformats.org/officeDocument/2006/relationships/tags" Target="../tags/tag26.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8.xml"/><Relationship Id="rId4" Type="http://schemas.openxmlformats.org/officeDocument/2006/relationships/tags" Target="../tags/tag29.xml"/><Relationship Id="rId3" Type="http://schemas.openxmlformats.org/officeDocument/2006/relationships/image" Target="../media/image5.png"/><Relationship Id="rId2" Type="http://schemas.openxmlformats.org/officeDocument/2006/relationships/tags" Target="../tags/tag28.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8.xml"/><Relationship Id="rId4" Type="http://schemas.openxmlformats.org/officeDocument/2006/relationships/tags" Target="../tags/tag31.xml"/><Relationship Id="rId3" Type="http://schemas.openxmlformats.org/officeDocument/2006/relationships/image" Target="../media/image5.png"/><Relationship Id="rId2" Type="http://schemas.openxmlformats.org/officeDocument/2006/relationships/tags" Target="../tags/tag30.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vmlDrawing" Target="../drawings/vmlDrawing1.vml"/><Relationship Id="rId6" Type="http://schemas.openxmlformats.org/officeDocument/2006/relationships/slideLayout" Target="../slideLayouts/slideLayout8.xml"/><Relationship Id="rId5" Type="http://schemas.openxmlformats.org/officeDocument/2006/relationships/tags" Target="../tags/tag33.xml"/><Relationship Id="rId4" Type="http://schemas.openxmlformats.org/officeDocument/2006/relationships/image" Target="../media/image5.png"/><Relationship Id="rId3" Type="http://schemas.openxmlformats.org/officeDocument/2006/relationships/tags" Target="../tags/tag32.xml"/><Relationship Id="rId2" Type="http://schemas.openxmlformats.org/officeDocument/2006/relationships/image" Target="../media/image18.emf"/><Relationship Id="rId1"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8.xml"/><Relationship Id="rId3" Type="http://schemas.openxmlformats.org/officeDocument/2006/relationships/tags" Target="../tags/tag35.xml"/><Relationship Id="rId2" Type="http://schemas.openxmlformats.org/officeDocument/2006/relationships/image" Target="../media/image5.png"/><Relationship Id="rId1" Type="http://schemas.openxmlformats.org/officeDocument/2006/relationships/tags" Target="../tags/tag34.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8.xml"/><Relationship Id="rId4" Type="http://schemas.openxmlformats.org/officeDocument/2006/relationships/tags" Target="../tags/tag37.xml"/><Relationship Id="rId3" Type="http://schemas.openxmlformats.org/officeDocument/2006/relationships/image" Target="../media/image5.png"/><Relationship Id="rId2" Type="http://schemas.openxmlformats.org/officeDocument/2006/relationships/tags" Target="../tags/tag36.xml"/><Relationship Id="rId1" Type="http://schemas.openxmlformats.org/officeDocument/2006/relationships/image" Target="../media/image19.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3.xml"/><Relationship Id="rId3" Type="http://schemas.openxmlformats.org/officeDocument/2006/relationships/image" Target="../media/image5.png"/><Relationship Id="rId2" Type="http://schemas.openxmlformats.org/officeDocument/2006/relationships/tags" Target="../tags/tag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8.xml"/><Relationship Id="rId4" Type="http://schemas.openxmlformats.org/officeDocument/2006/relationships/tags" Target="../tags/tag39.xml"/><Relationship Id="rId3" Type="http://schemas.openxmlformats.org/officeDocument/2006/relationships/image" Target="../media/image5.png"/><Relationship Id="rId2" Type="http://schemas.openxmlformats.org/officeDocument/2006/relationships/tags" Target="../tags/tag38.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8.xml"/><Relationship Id="rId3" Type="http://schemas.openxmlformats.org/officeDocument/2006/relationships/tags" Target="../tags/tag41.xml"/><Relationship Id="rId2" Type="http://schemas.openxmlformats.org/officeDocument/2006/relationships/image" Target="../media/image5.png"/><Relationship Id="rId1" Type="http://schemas.openxmlformats.org/officeDocument/2006/relationships/tags" Target="../tags/tag40.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8.xml"/><Relationship Id="rId3" Type="http://schemas.openxmlformats.org/officeDocument/2006/relationships/tags" Target="../tags/tag43.xml"/><Relationship Id="rId2" Type="http://schemas.openxmlformats.org/officeDocument/2006/relationships/image" Target="../media/image5.png"/><Relationship Id="rId1" Type="http://schemas.openxmlformats.org/officeDocument/2006/relationships/tags" Target="../tags/tag42.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8.xml"/><Relationship Id="rId3" Type="http://schemas.openxmlformats.org/officeDocument/2006/relationships/tags" Target="../tags/tag45.xml"/><Relationship Id="rId2" Type="http://schemas.openxmlformats.org/officeDocument/2006/relationships/image" Target="../media/image5.png"/><Relationship Id="rId1" Type="http://schemas.openxmlformats.org/officeDocument/2006/relationships/tags" Target="../tags/tag44.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8.xml"/><Relationship Id="rId3" Type="http://schemas.openxmlformats.org/officeDocument/2006/relationships/tags" Target="../tags/tag47.xml"/><Relationship Id="rId2" Type="http://schemas.openxmlformats.org/officeDocument/2006/relationships/image" Target="../media/image5.png"/><Relationship Id="rId1" Type="http://schemas.openxmlformats.org/officeDocument/2006/relationships/tags" Target="../tags/tag46.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8.xml"/><Relationship Id="rId3" Type="http://schemas.openxmlformats.org/officeDocument/2006/relationships/tags" Target="../tags/tag49.xml"/><Relationship Id="rId2" Type="http://schemas.openxmlformats.org/officeDocument/2006/relationships/image" Target="../media/image5.png"/><Relationship Id="rId1" Type="http://schemas.openxmlformats.org/officeDocument/2006/relationships/tags" Target="../tags/tag48.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8.xml"/><Relationship Id="rId3" Type="http://schemas.openxmlformats.org/officeDocument/2006/relationships/tags" Target="../tags/tag51.xml"/><Relationship Id="rId2" Type="http://schemas.openxmlformats.org/officeDocument/2006/relationships/image" Target="../media/image5.png"/><Relationship Id="rId1" Type="http://schemas.openxmlformats.org/officeDocument/2006/relationships/tags" Target="../tags/tag50.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8.xml"/><Relationship Id="rId3" Type="http://schemas.openxmlformats.org/officeDocument/2006/relationships/tags" Target="../tags/tag53.xml"/><Relationship Id="rId2" Type="http://schemas.openxmlformats.org/officeDocument/2006/relationships/image" Target="../media/image5.png"/><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8.xml"/><Relationship Id="rId3" Type="http://schemas.openxmlformats.org/officeDocument/2006/relationships/tags" Target="../tags/tag55.xml"/><Relationship Id="rId2" Type="http://schemas.openxmlformats.org/officeDocument/2006/relationships/image" Target="../media/image5.png"/><Relationship Id="rId1" Type="http://schemas.openxmlformats.org/officeDocument/2006/relationships/tags" Target="../tags/tag54.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8.xml"/><Relationship Id="rId3" Type="http://schemas.openxmlformats.org/officeDocument/2006/relationships/tags" Target="../tags/tag57.xml"/><Relationship Id="rId2" Type="http://schemas.openxmlformats.org/officeDocument/2006/relationships/image" Target="../media/image5.png"/><Relationship Id="rId1" Type="http://schemas.openxmlformats.org/officeDocument/2006/relationships/tags" Target="../tags/tag56.xml"/></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8.xml"/><Relationship Id="rId7" Type="http://schemas.openxmlformats.org/officeDocument/2006/relationships/tags" Target="../tags/tag5.xml"/><Relationship Id="rId6" Type="http://schemas.openxmlformats.org/officeDocument/2006/relationships/image" Target="../media/image5.png"/><Relationship Id="rId5" Type="http://schemas.openxmlformats.org/officeDocument/2006/relationships/tags" Target="../tags/tag4.xml"/><Relationship Id="rId4" Type="http://schemas.openxmlformats.org/officeDocument/2006/relationships/slide" Target="slide6.xml"/><Relationship Id="rId3" Type="http://schemas.openxmlformats.org/officeDocument/2006/relationships/slide" Target="slide5.xml"/><Relationship Id="rId2" Type="http://schemas.openxmlformats.org/officeDocument/2006/relationships/slide" Target="slide4.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8.xml"/><Relationship Id="rId3" Type="http://schemas.openxmlformats.org/officeDocument/2006/relationships/tags" Target="../tags/tag59.xml"/><Relationship Id="rId2" Type="http://schemas.openxmlformats.org/officeDocument/2006/relationships/image" Target="../media/image5.png"/><Relationship Id="rId1" Type="http://schemas.openxmlformats.org/officeDocument/2006/relationships/tags" Target="../tags/tag58.xm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8.xml"/><Relationship Id="rId4" Type="http://schemas.openxmlformats.org/officeDocument/2006/relationships/tags" Target="../tags/tag61.xml"/><Relationship Id="rId3" Type="http://schemas.openxmlformats.org/officeDocument/2006/relationships/image" Target="../media/image5.png"/><Relationship Id="rId2" Type="http://schemas.openxmlformats.org/officeDocument/2006/relationships/tags" Target="../tags/tag60.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8.xml"/><Relationship Id="rId3" Type="http://schemas.openxmlformats.org/officeDocument/2006/relationships/tags" Target="../tags/tag63.xml"/><Relationship Id="rId2" Type="http://schemas.openxmlformats.org/officeDocument/2006/relationships/image" Target="../media/image5.png"/><Relationship Id="rId1" Type="http://schemas.openxmlformats.org/officeDocument/2006/relationships/tags" Target="../tags/tag62.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8.xml"/><Relationship Id="rId3" Type="http://schemas.openxmlformats.org/officeDocument/2006/relationships/tags" Target="../tags/tag65.xml"/><Relationship Id="rId2" Type="http://schemas.openxmlformats.org/officeDocument/2006/relationships/image" Target="../media/image5.png"/><Relationship Id="rId1" Type="http://schemas.openxmlformats.org/officeDocument/2006/relationships/tags" Target="../tags/tag64.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vmlDrawing" Target="../drawings/vmlDrawing2.vml"/><Relationship Id="rId6" Type="http://schemas.openxmlformats.org/officeDocument/2006/relationships/slideLayout" Target="../slideLayouts/slideLayout8.xml"/><Relationship Id="rId5" Type="http://schemas.openxmlformats.org/officeDocument/2006/relationships/tags" Target="../tags/tag67.xml"/><Relationship Id="rId4" Type="http://schemas.openxmlformats.org/officeDocument/2006/relationships/image" Target="../media/image5.png"/><Relationship Id="rId3" Type="http://schemas.openxmlformats.org/officeDocument/2006/relationships/tags" Target="../tags/tag66.xml"/><Relationship Id="rId2" Type="http://schemas.openxmlformats.org/officeDocument/2006/relationships/image" Target="../media/image22.emf"/><Relationship Id="rId1"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8.xml"/><Relationship Id="rId3" Type="http://schemas.openxmlformats.org/officeDocument/2006/relationships/tags" Target="../tags/tag69.xml"/><Relationship Id="rId2" Type="http://schemas.openxmlformats.org/officeDocument/2006/relationships/image" Target="../media/image5.png"/><Relationship Id="rId1" Type="http://schemas.openxmlformats.org/officeDocument/2006/relationships/tags" Target="../tags/tag68.xml"/></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8.xml"/><Relationship Id="rId4" Type="http://schemas.openxmlformats.org/officeDocument/2006/relationships/tags" Target="../tags/tag71.xml"/><Relationship Id="rId3" Type="http://schemas.openxmlformats.org/officeDocument/2006/relationships/image" Target="../media/image5.png"/><Relationship Id="rId2" Type="http://schemas.openxmlformats.org/officeDocument/2006/relationships/tags" Target="../tags/tag70.xml"/><Relationship Id="rId1" Type="http://schemas.openxmlformats.org/officeDocument/2006/relationships/image" Target="../media/image16.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8.xml"/><Relationship Id="rId4" Type="http://schemas.openxmlformats.org/officeDocument/2006/relationships/tags" Target="../tags/tag73.xml"/><Relationship Id="rId3" Type="http://schemas.openxmlformats.org/officeDocument/2006/relationships/image" Target="../media/image5.png"/><Relationship Id="rId2" Type="http://schemas.openxmlformats.org/officeDocument/2006/relationships/tags" Target="../tags/tag72.xml"/><Relationship Id="rId1" Type="http://schemas.openxmlformats.org/officeDocument/2006/relationships/image" Target="../media/image23.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8.xml"/><Relationship Id="rId4" Type="http://schemas.openxmlformats.org/officeDocument/2006/relationships/tags" Target="../tags/tag75.xml"/><Relationship Id="rId3" Type="http://schemas.openxmlformats.org/officeDocument/2006/relationships/image" Target="../media/image5.png"/><Relationship Id="rId2" Type="http://schemas.openxmlformats.org/officeDocument/2006/relationships/tags" Target="../tags/tag74.xml"/><Relationship Id="rId1" Type="http://schemas.openxmlformats.org/officeDocument/2006/relationships/image" Target="../media/image24.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8.xml"/><Relationship Id="rId3" Type="http://schemas.openxmlformats.org/officeDocument/2006/relationships/tags" Target="../tags/tag77.xml"/><Relationship Id="rId2" Type="http://schemas.openxmlformats.org/officeDocument/2006/relationships/image" Target="../media/image5.png"/><Relationship Id="rId1" Type="http://schemas.openxmlformats.org/officeDocument/2006/relationships/tags" Target="../tags/tag76.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8.xml"/><Relationship Id="rId6" Type="http://schemas.openxmlformats.org/officeDocument/2006/relationships/tags" Target="../tags/tag7.xml"/><Relationship Id="rId5" Type="http://schemas.openxmlformats.org/officeDocument/2006/relationships/image" Target="../media/image5.png"/><Relationship Id="rId4" Type="http://schemas.openxmlformats.org/officeDocument/2006/relationships/tags" Target="../tags/tag6.xml"/><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8.xml"/><Relationship Id="rId3" Type="http://schemas.openxmlformats.org/officeDocument/2006/relationships/tags" Target="../tags/tag79.xml"/><Relationship Id="rId2" Type="http://schemas.openxmlformats.org/officeDocument/2006/relationships/image" Target="../media/image5.png"/><Relationship Id="rId1" Type="http://schemas.openxmlformats.org/officeDocument/2006/relationships/tags" Target="../tags/tag78.xml"/></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8.xml"/><Relationship Id="rId4" Type="http://schemas.openxmlformats.org/officeDocument/2006/relationships/tags" Target="../tags/tag81.xml"/><Relationship Id="rId3" Type="http://schemas.openxmlformats.org/officeDocument/2006/relationships/image" Target="../media/image5.png"/><Relationship Id="rId2" Type="http://schemas.openxmlformats.org/officeDocument/2006/relationships/tags" Target="../tags/tag80.xml"/><Relationship Id="rId1" Type="http://schemas.openxmlformats.org/officeDocument/2006/relationships/image" Target="../media/image25.png"/></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42.xml"/><Relationship Id="rId7" Type="http://schemas.openxmlformats.org/officeDocument/2006/relationships/vmlDrawing" Target="../drawings/vmlDrawing3.vml"/><Relationship Id="rId6" Type="http://schemas.openxmlformats.org/officeDocument/2006/relationships/slideLayout" Target="../slideLayouts/slideLayout8.xml"/><Relationship Id="rId5" Type="http://schemas.openxmlformats.org/officeDocument/2006/relationships/tags" Target="../tags/tag83.xml"/><Relationship Id="rId4" Type="http://schemas.openxmlformats.org/officeDocument/2006/relationships/image" Target="../media/image5.png"/><Relationship Id="rId3" Type="http://schemas.openxmlformats.org/officeDocument/2006/relationships/tags" Target="../tags/tag82.xml"/><Relationship Id="rId2" Type="http://schemas.openxmlformats.org/officeDocument/2006/relationships/image" Target="../media/image26.emf"/><Relationship Id="rId1" Type="http://schemas.openxmlformats.org/officeDocument/2006/relationships/oleObject" Target="../embeddings/oleObject3.bin"/></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8.xml"/><Relationship Id="rId3" Type="http://schemas.openxmlformats.org/officeDocument/2006/relationships/tags" Target="../tags/tag85.xml"/><Relationship Id="rId2" Type="http://schemas.openxmlformats.org/officeDocument/2006/relationships/image" Target="../media/image5.png"/><Relationship Id="rId1" Type="http://schemas.openxmlformats.org/officeDocument/2006/relationships/tags" Target="../tags/tag84.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8.xml"/><Relationship Id="rId3" Type="http://schemas.openxmlformats.org/officeDocument/2006/relationships/tags" Target="../tags/tag87.xml"/><Relationship Id="rId2" Type="http://schemas.openxmlformats.org/officeDocument/2006/relationships/image" Target="../media/image5.png"/><Relationship Id="rId1" Type="http://schemas.openxmlformats.org/officeDocument/2006/relationships/tags" Target="../tags/tag86.xml"/></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8.xml"/><Relationship Id="rId4" Type="http://schemas.openxmlformats.org/officeDocument/2006/relationships/tags" Target="../tags/tag89.xml"/><Relationship Id="rId3" Type="http://schemas.openxmlformats.org/officeDocument/2006/relationships/image" Target="../media/image5.png"/><Relationship Id="rId2" Type="http://schemas.openxmlformats.org/officeDocument/2006/relationships/tags" Target="../tags/tag88.xml"/><Relationship Id="rId1" Type="http://schemas.openxmlformats.org/officeDocument/2006/relationships/image" Target="../media/image27.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8.xml"/><Relationship Id="rId4" Type="http://schemas.openxmlformats.org/officeDocument/2006/relationships/tags" Target="../tags/tag91.xml"/><Relationship Id="rId3" Type="http://schemas.openxmlformats.org/officeDocument/2006/relationships/image" Target="../media/image5.png"/><Relationship Id="rId2" Type="http://schemas.openxmlformats.org/officeDocument/2006/relationships/tags" Target="../tags/tag90.xml"/><Relationship Id="rId1" Type="http://schemas.openxmlformats.org/officeDocument/2006/relationships/image" Target="../media/image28.jpe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8.xml"/><Relationship Id="rId4" Type="http://schemas.openxmlformats.org/officeDocument/2006/relationships/tags" Target="../tags/tag93.xml"/><Relationship Id="rId3" Type="http://schemas.openxmlformats.org/officeDocument/2006/relationships/image" Target="../media/image5.png"/><Relationship Id="rId2" Type="http://schemas.openxmlformats.org/officeDocument/2006/relationships/tags" Target="../tags/tag92.xml"/><Relationship Id="rId1" Type="http://schemas.openxmlformats.org/officeDocument/2006/relationships/image" Target="../media/image29.pn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8.xml"/><Relationship Id="rId4" Type="http://schemas.openxmlformats.org/officeDocument/2006/relationships/tags" Target="../tags/tag95.xml"/><Relationship Id="rId3" Type="http://schemas.openxmlformats.org/officeDocument/2006/relationships/image" Target="../media/image5.png"/><Relationship Id="rId2" Type="http://schemas.openxmlformats.org/officeDocument/2006/relationships/tags" Target="../tags/tag94.xml"/><Relationship Id="rId1" Type="http://schemas.openxmlformats.org/officeDocument/2006/relationships/image" Target="../media/image30.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8.xml"/><Relationship Id="rId3" Type="http://schemas.openxmlformats.org/officeDocument/2006/relationships/tags" Target="../tags/tag97.xml"/><Relationship Id="rId2" Type="http://schemas.openxmlformats.org/officeDocument/2006/relationships/image" Target="../media/image5.png"/><Relationship Id="rId1" Type="http://schemas.openxmlformats.org/officeDocument/2006/relationships/tags" Target="../tags/tag96.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8.xml"/><Relationship Id="rId5" Type="http://schemas.openxmlformats.org/officeDocument/2006/relationships/tags" Target="../tags/tag9.xml"/><Relationship Id="rId4" Type="http://schemas.openxmlformats.org/officeDocument/2006/relationships/image" Target="../media/image5.png"/><Relationship Id="rId3" Type="http://schemas.openxmlformats.org/officeDocument/2006/relationships/tags" Target="../tags/tag8.xml"/><Relationship Id="rId2" Type="http://schemas.openxmlformats.org/officeDocument/2006/relationships/image" Target="../media/image9.png"/><Relationship Id="rId1" Type="http://schemas.openxmlformats.org/officeDocument/2006/relationships/slide" Target="slide3.xml"/></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8.xml"/><Relationship Id="rId4" Type="http://schemas.openxmlformats.org/officeDocument/2006/relationships/tags" Target="../tags/tag99.xml"/><Relationship Id="rId3" Type="http://schemas.openxmlformats.org/officeDocument/2006/relationships/image" Target="../media/image5.png"/><Relationship Id="rId2" Type="http://schemas.openxmlformats.org/officeDocument/2006/relationships/tags" Target="../tags/tag98.xml"/><Relationship Id="rId1" Type="http://schemas.openxmlformats.org/officeDocument/2006/relationships/image" Target="../media/image31.png"/></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8.xml"/><Relationship Id="rId4" Type="http://schemas.openxmlformats.org/officeDocument/2006/relationships/tags" Target="../tags/tag101.xml"/><Relationship Id="rId3" Type="http://schemas.openxmlformats.org/officeDocument/2006/relationships/image" Target="../media/image5.png"/><Relationship Id="rId2" Type="http://schemas.openxmlformats.org/officeDocument/2006/relationships/tags" Target="../tags/tag100.xml"/><Relationship Id="rId1" Type="http://schemas.openxmlformats.org/officeDocument/2006/relationships/image" Target="../media/image32.png"/></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8.xml"/><Relationship Id="rId4" Type="http://schemas.openxmlformats.org/officeDocument/2006/relationships/tags" Target="../tags/tag103.xml"/><Relationship Id="rId3" Type="http://schemas.openxmlformats.org/officeDocument/2006/relationships/image" Target="../media/image5.png"/><Relationship Id="rId2" Type="http://schemas.openxmlformats.org/officeDocument/2006/relationships/tags" Target="../tags/tag102.xml"/><Relationship Id="rId1" Type="http://schemas.openxmlformats.org/officeDocument/2006/relationships/image" Target="../media/image33.png"/></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8.xml"/><Relationship Id="rId4" Type="http://schemas.openxmlformats.org/officeDocument/2006/relationships/tags" Target="../tags/tag105.xml"/><Relationship Id="rId3" Type="http://schemas.openxmlformats.org/officeDocument/2006/relationships/image" Target="../media/image5.png"/><Relationship Id="rId2" Type="http://schemas.openxmlformats.org/officeDocument/2006/relationships/tags" Target="../tags/tag104.xml"/><Relationship Id="rId1" Type="http://schemas.openxmlformats.org/officeDocument/2006/relationships/image" Target="../media/image34.jpe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8.xml"/><Relationship Id="rId4" Type="http://schemas.openxmlformats.org/officeDocument/2006/relationships/tags" Target="../tags/tag107.xml"/><Relationship Id="rId3" Type="http://schemas.openxmlformats.org/officeDocument/2006/relationships/image" Target="../media/image5.png"/><Relationship Id="rId2" Type="http://schemas.openxmlformats.org/officeDocument/2006/relationships/tags" Target="../tags/tag106.xml"/><Relationship Id="rId1" Type="http://schemas.openxmlformats.org/officeDocument/2006/relationships/image" Target="../media/image35.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8.xml"/><Relationship Id="rId3" Type="http://schemas.openxmlformats.org/officeDocument/2006/relationships/tags" Target="../tags/tag109.xml"/><Relationship Id="rId2" Type="http://schemas.openxmlformats.org/officeDocument/2006/relationships/image" Target="../media/image5.png"/><Relationship Id="rId1" Type="http://schemas.openxmlformats.org/officeDocument/2006/relationships/tags" Target="../tags/tag108.xml"/></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56.xml"/><Relationship Id="rId5" Type="http://schemas.openxmlformats.org/officeDocument/2006/relationships/slideLayout" Target="../slideLayouts/slideLayout8.xml"/><Relationship Id="rId4" Type="http://schemas.openxmlformats.org/officeDocument/2006/relationships/tags" Target="../tags/tag111.xml"/><Relationship Id="rId3" Type="http://schemas.openxmlformats.org/officeDocument/2006/relationships/image" Target="../media/image5.png"/><Relationship Id="rId2" Type="http://schemas.openxmlformats.org/officeDocument/2006/relationships/tags" Target="../tags/tag110.xml"/><Relationship Id="rId1" Type="http://schemas.openxmlformats.org/officeDocument/2006/relationships/image" Target="../media/image36.png"/></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slideLayout" Target="../slideLayouts/slideLayout8.xml"/><Relationship Id="rId4" Type="http://schemas.openxmlformats.org/officeDocument/2006/relationships/tags" Target="../tags/tag113.xml"/><Relationship Id="rId3" Type="http://schemas.openxmlformats.org/officeDocument/2006/relationships/image" Target="../media/image5.png"/><Relationship Id="rId2" Type="http://schemas.openxmlformats.org/officeDocument/2006/relationships/tags" Target="../tags/tag112.xml"/><Relationship Id="rId1" Type="http://schemas.openxmlformats.org/officeDocument/2006/relationships/image" Target="../media/image37.pn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8.xml"/><Relationship Id="rId3" Type="http://schemas.openxmlformats.org/officeDocument/2006/relationships/tags" Target="../tags/tag115.xml"/><Relationship Id="rId2" Type="http://schemas.openxmlformats.org/officeDocument/2006/relationships/image" Target="../media/image5.png"/><Relationship Id="rId1" Type="http://schemas.openxmlformats.org/officeDocument/2006/relationships/tags" Target="../tags/tag114.xml"/></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8.xml"/><Relationship Id="rId3" Type="http://schemas.openxmlformats.org/officeDocument/2006/relationships/tags" Target="../tags/tag117.xml"/><Relationship Id="rId2" Type="http://schemas.openxmlformats.org/officeDocument/2006/relationships/image" Target="../media/image5.png"/><Relationship Id="rId1" Type="http://schemas.openxmlformats.org/officeDocument/2006/relationships/tags" Target="../tags/tag116.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8.xml"/><Relationship Id="rId3" Type="http://schemas.openxmlformats.org/officeDocument/2006/relationships/tags" Target="../tags/tag11.xml"/><Relationship Id="rId2" Type="http://schemas.openxmlformats.org/officeDocument/2006/relationships/image" Target="../media/image5.png"/><Relationship Id="rId1" Type="http://schemas.openxmlformats.org/officeDocument/2006/relationships/tags" Target="../tags/tag10.xml"/></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8.xml"/><Relationship Id="rId3" Type="http://schemas.openxmlformats.org/officeDocument/2006/relationships/tags" Target="../tags/tag119.xml"/><Relationship Id="rId2" Type="http://schemas.openxmlformats.org/officeDocument/2006/relationships/image" Target="../media/image5.png"/><Relationship Id="rId1" Type="http://schemas.openxmlformats.org/officeDocument/2006/relationships/tags" Target="../tags/tag118.xml"/></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8.xml"/><Relationship Id="rId4" Type="http://schemas.openxmlformats.org/officeDocument/2006/relationships/tags" Target="../tags/tag121.xml"/><Relationship Id="rId3" Type="http://schemas.openxmlformats.org/officeDocument/2006/relationships/image" Target="../media/image5.png"/><Relationship Id="rId2" Type="http://schemas.openxmlformats.org/officeDocument/2006/relationships/tags" Target="../tags/tag120.xml"/><Relationship Id="rId1" Type="http://schemas.openxmlformats.org/officeDocument/2006/relationships/image" Target="../media/image38.png"/></Relationships>
</file>

<file path=ppt/slides/_rels/slide62.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slideLayout" Target="../slideLayouts/slideLayout8.xml"/><Relationship Id="rId4" Type="http://schemas.openxmlformats.org/officeDocument/2006/relationships/tags" Target="../tags/tag123.xml"/><Relationship Id="rId3" Type="http://schemas.openxmlformats.org/officeDocument/2006/relationships/image" Target="../media/image5.png"/><Relationship Id="rId2" Type="http://schemas.openxmlformats.org/officeDocument/2006/relationships/tags" Target="../tags/tag122.xml"/><Relationship Id="rId1" Type="http://schemas.openxmlformats.org/officeDocument/2006/relationships/image" Target="../media/image39.jpeg"/></Relationships>
</file>

<file path=ppt/slides/_rels/slide63.xml.rels><?xml version="1.0" encoding="UTF-8" standalone="yes"?>
<Relationships xmlns="http://schemas.openxmlformats.org/package/2006/relationships"><Relationship Id="rId7" Type="http://schemas.openxmlformats.org/officeDocument/2006/relationships/notesSlide" Target="../notesSlides/notesSlide63.xml"/><Relationship Id="rId6" Type="http://schemas.openxmlformats.org/officeDocument/2006/relationships/slideLayout" Target="../slideLayouts/slideLayout8.xml"/><Relationship Id="rId5" Type="http://schemas.openxmlformats.org/officeDocument/2006/relationships/tags" Target="../tags/tag125.xml"/><Relationship Id="rId4" Type="http://schemas.openxmlformats.org/officeDocument/2006/relationships/image" Target="../media/image5.png"/><Relationship Id="rId3" Type="http://schemas.openxmlformats.org/officeDocument/2006/relationships/tags" Target="../tags/tag124.xml"/><Relationship Id="rId2" Type="http://schemas.openxmlformats.org/officeDocument/2006/relationships/image" Target="../media/image41.jpeg"/><Relationship Id="rId1" Type="http://schemas.openxmlformats.org/officeDocument/2006/relationships/image" Target="../media/image40.png"/></Relationships>
</file>

<file path=ppt/slides/_rels/slide64.xml.rels><?xml version="1.0" encoding="UTF-8" standalone="yes"?>
<Relationships xmlns="http://schemas.openxmlformats.org/package/2006/relationships"><Relationship Id="rId6" Type="http://schemas.openxmlformats.org/officeDocument/2006/relationships/notesSlide" Target="../notesSlides/notesSlide64.xml"/><Relationship Id="rId5" Type="http://schemas.openxmlformats.org/officeDocument/2006/relationships/slideLayout" Target="../slideLayouts/slideLayout8.xml"/><Relationship Id="rId4" Type="http://schemas.openxmlformats.org/officeDocument/2006/relationships/tags" Target="../tags/tag127.xml"/><Relationship Id="rId3" Type="http://schemas.openxmlformats.org/officeDocument/2006/relationships/image" Target="../media/image5.png"/><Relationship Id="rId2" Type="http://schemas.openxmlformats.org/officeDocument/2006/relationships/tags" Target="../tags/tag126.xml"/><Relationship Id="rId1" Type="http://schemas.openxmlformats.org/officeDocument/2006/relationships/image" Target="../media/image42.png"/></Relationships>
</file>

<file path=ppt/slides/_rels/slide65.xml.rels><?xml version="1.0" encoding="UTF-8" standalone="yes"?>
<Relationships xmlns="http://schemas.openxmlformats.org/package/2006/relationships"><Relationship Id="rId6" Type="http://schemas.openxmlformats.org/officeDocument/2006/relationships/notesSlide" Target="../notesSlides/notesSlide65.xml"/><Relationship Id="rId5" Type="http://schemas.openxmlformats.org/officeDocument/2006/relationships/slideLayout" Target="../slideLayouts/slideLayout8.xml"/><Relationship Id="rId4" Type="http://schemas.openxmlformats.org/officeDocument/2006/relationships/tags" Target="../tags/tag129.xml"/><Relationship Id="rId3" Type="http://schemas.openxmlformats.org/officeDocument/2006/relationships/image" Target="../media/image5.png"/><Relationship Id="rId2" Type="http://schemas.openxmlformats.org/officeDocument/2006/relationships/tags" Target="../tags/tag128.xml"/><Relationship Id="rId1" Type="http://schemas.openxmlformats.org/officeDocument/2006/relationships/image" Target="../media/image43.png"/></Relationships>
</file>

<file path=ppt/slides/_rels/slide66.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tags" Target="../tags/tag131.xml"/><Relationship Id="rId7" Type="http://schemas.openxmlformats.org/officeDocument/2006/relationships/image" Target="../media/image5.png"/><Relationship Id="rId6" Type="http://schemas.openxmlformats.org/officeDocument/2006/relationships/tags" Target="../tags/tag130.xml"/><Relationship Id="rId5" Type="http://schemas.openxmlformats.org/officeDocument/2006/relationships/slide" Target="slide86.xml"/><Relationship Id="rId4" Type="http://schemas.openxmlformats.org/officeDocument/2006/relationships/slide" Target="slide83.xml"/><Relationship Id="rId3" Type="http://schemas.openxmlformats.org/officeDocument/2006/relationships/slide" Target="slide72.xml"/><Relationship Id="rId2" Type="http://schemas.openxmlformats.org/officeDocument/2006/relationships/slide" Target="slide67.xml"/><Relationship Id="rId10" Type="http://schemas.openxmlformats.org/officeDocument/2006/relationships/notesSlide" Target="../notesSlides/notesSlide66.xml"/><Relationship Id="rId1" Type="http://schemas.openxmlformats.org/officeDocument/2006/relationships/image" Target="../media/image44.png"/></Relationships>
</file>

<file path=ppt/slides/_rels/slide67.xml.rels><?xml version="1.0" encoding="UTF-8" standalone="yes"?>
<Relationships xmlns="http://schemas.openxmlformats.org/package/2006/relationships"><Relationship Id="rId6" Type="http://schemas.openxmlformats.org/officeDocument/2006/relationships/notesSlide" Target="../notesSlides/notesSlide67.xml"/><Relationship Id="rId5" Type="http://schemas.openxmlformats.org/officeDocument/2006/relationships/slideLayout" Target="../slideLayouts/slideLayout8.xml"/><Relationship Id="rId4" Type="http://schemas.openxmlformats.org/officeDocument/2006/relationships/tags" Target="../tags/tag133.xml"/><Relationship Id="rId3" Type="http://schemas.openxmlformats.org/officeDocument/2006/relationships/image" Target="../media/image5.png"/><Relationship Id="rId2" Type="http://schemas.openxmlformats.org/officeDocument/2006/relationships/tags" Target="../tags/tag132.xml"/><Relationship Id="rId1" Type="http://schemas.openxmlformats.org/officeDocument/2006/relationships/image" Target="../media/image45.png"/></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68.xml"/><Relationship Id="rId5" Type="http://schemas.openxmlformats.org/officeDocument/2006/relationships/slideLayout" Target="../slideLayouts/slideLayout8.xml"/><Relationship Id="rId4" Type="http://schemas.openxmlformats.org/officeDocument/2006/relationships/tags" Target="../tags/tag135.xml"/><Relationship Id="rId3" Type="http://schemas.openxmlformats.org/officeDocument/2006/relationships/image" Target="../media/image5.png"/><Relationship Id="rId2" Type="http://schemas.openxmlformats.org/officeDocument/2006/relationships/tags" Target="../tags/tag134.xml"/><Relationship Id="rId1" Type="http://schemas.openxmlformats.org/officeDocument/2006/relationships/image" Target="../media/image46.png"/></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69.xml"/><Relationship Id="rId5" Type="http://schemas.openxmlformats.org/officeDocument/2006/relationships/slideLayout" Target="../slideLayouts/slideLayout8.xml"/><Relationship Id="rId4" Type="http://schemas.openxmlformats.org/officeDocument/2006/relationships/tags" Target="../tags/tag137.xml"/><Relationship Id="rId3" Type="http://schemas.openxmlformats.org/officeDocument/2006/relationships/image" Target="../media/image5.png"/><Relationship Id="rId2" Type="http://schemas.openxmlformats.org/officeDocument/2006/relationships/tags" Target="../tags/tag136.xml"/><Relationship Id="rId1"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8.xml"/><Relationship Id="rId6" Type="http://schemas.openxmlformats.org/officeDocument/2006/relationships/tags" Target="../tags/tag13.xml"/><Relationship Id="rId5" Type="http://schemas.openxmlformats.org/officeDocument/2006/relationships/image" Target="../media/image5.png"/><Relationship Id="rId4" Type="http://schemas.openxmlformats.org/officeDocument/2006/relationships/tags" Target="../tags/tag12.xml"/><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image" Target="../media/image10.png"/></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slideLayout" Target="../slideLayouts/slideLayout8.xml"/><Relationship Id="rId3" Type="http://schemas.openxmlformats.org/officeDocument/2006/relationships/tags" Target="../tags/tag139.xml"/><Relationship Id="rId2" Type="http://schemas.openxmlformats.org/officeDocument/2006/relationships/image" Target="../media/image5.png"/><Relationship Id="rId1" Type="http://schemas.openxmlformats.org/officeDocument/2006/relationships/tags" Target="../tags/tag138.xml"/></Relationships>
</file>

<file path=ppt/slides/_rels/slide71.xml.rels><?xml version="1.0" encoding="UTF-8" standalone="yes"?>
<Relationships xmlns="http://schemas.openxmlformats.org/package/2006/relationships"><Relationship Id="rId8" Type="http://schemas.openxmlformats.org/officeDocument/2006/relationships/notesSlide" Target="../notesSlides/notesSlide71.xml"/><Relationship Id="rId7" Type="http://schemas.openxmlformats.org/officeDocument/2006/relationships/slideLayout" Target="../slideLayouts/slideLayout8.xml"/><Relationship Id="rId6" Type="http://schemas.openxmlformats.org/officeDocument/2006/relationships/tags" Target="../tags/tag141.xml"/><Relationship Id="rId5" Type="http://schemas.openxmlformats.org/officeDocument/2006/relationships/image" Target="../media/image5.png"/><Relationship Id="rId4" Type="http://schemas.openxmlformats.org/officeDocument/2006/relationships/tags" Target="../tags/tag140.xml"/><Relationship Id="rId3" Type="http://schemas.openxmlformats.org/officeDocument/2006/relationships/image" Target="../media/image9.png"/><Relationship Id="rId2" Type="http://schemas.openxmlformats.org/officeDocument/2006/relationships/slide" Target="slide66.xml"/><Relationship Id="rId1" Type="http://schemas.openxmlformats.org/officeDocument/2006/relationships/image" Target="../media/image48.png"/></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72.xml"/><Relationship Id="rId5" Type="http://schemas.openxmlformats.org/officeDocument/2006/relationships/slideLayout" Target="../slideLayouts/slideLayout8.xml"/><Relationship Id="rId4" Type="http://schemas.openxmlformats.org/officeDocument/2006/relationships/tags" Target="../tags/tag143.xml"/><Relationship Id="rId3" Type="http://schemas.openxmlformats.org/officeDocument/2006/relationships/image" Target="../media/image5.png"/><Relationship Id="rId2" Type="http://schemas.openxmlformats.org/officeDocument/2006/relationships/tags" Target="../tags/tag142.xml"/><Relationship Id="rId1" Type="http://schemas.openxmlformats.org/officeDocument/2006/relationships/image" Target="../media/image49.png"/></Relationships>
</file>

<file path=ppt/slides/_rels/slide73.xml.rels><?xml version="1.0" encoding="UTF-8" standalone="yes"?>
<Relationships xmlns="http://schemas.openxmlformats.org/package/2006/relationships"><Relationship Id="rId6" Type="http://schemas.openxmlformats.org/officeDocument/2006/relationships/notesSlide" Target="../notesSlides/notesSlide73.xml"/><Relationship Id="rId5" Type="http://schemas.openxmlformats.org/officeDocument/2006/relationships/slideLayout" Target="../slideLayouts/slideLayout8.xml"/><Relationship Id="rId4" Type="http://schemas.openxmlformats.org/officeDocument/2006/relationships/tags" Target="../tags/tag145.xml"/><Relationship Id="rId3" Type="http://schemas.openxmlformats.org/officeDocument/2006/relationships/image" Target="../media/image5.png"/><Relationship Id="rId2" Type="http://schemas.openxmlformats.org/officeDocument/2006/relationships/tags" Target="../tags/tag144.xml"/><Relationship Id="rId1" Type="http://schemas.openxmlformats.org/officeDocument/2006/relationships/image" Target="../media/image50.png"/></Relationships>
</file>

<file path=ppt/slides/_rels/slide74.xml.rels><?xml version="1.0" encoding="UTF-8" standalone="yes"?>
<Relationships xmlns="http://schemas.openxmlformats.org/package/2006/relationships"><Relationship Id="rId6" Type="http://schemas.openxmlformats.org/officeDocument/2006/relationships/notesSlide" Target="../notesSlides/notesSlide74.xml"/><Relationship Id="rId5" Type="http://schemas.openxmlformats.org/officeDocument/2006/relationships/slideLayout" Target="../slideLayouts/slideLayout8.xml"/><Relationship Id="rId4" Type="http://schemas.openxmlformats.org/officeDocument/2006/relationships/tags" Target="../tags/tag147.xml"/><Relationship Id="rId3" Type="http://schemas.openxmlformats.org/officeDocument/2006/relationships/image" Target="../media/image5.png"/><Relationship Id="rId2" Type="http://schemas.openxmlformats.org/officeDocument/2006/relationships/tags" Target="../tags/tag146.xml"/><Relationship Id="rId1" Type="http://schemas.openxmlformats.org/officeDocument/2006/relationships/image" Target="../media/image51.png"/></Relationships>
</file>

<file path=ppt/slides/_rels/slide75.xml.rels><?xml version="1.0" encoding="UTF-8" standalone="yes"?>
<Relationships xmlns="http://schemas.openxmlformats.org/package/2006/relationships"><Relationship Id="rId6" Type="http://schemas.openxmlformats.org/officeDocument/2006/relationships/notesSlide" Target="../notesSlides/notesSlide75.xml"/><Relationship Id="rId5" Type="http://schemas.openxmlformats.org/officeDocument/2006/relationships/slideLayout" Target="../slideLayouts/slideLayout8.xml"/><Relationship Id="rId4" Type="http://schemas.openxmlformats.org/officeDocument/2006/relationships/tags" Target="../tags/tag149.xml"/><Relationship Id="rId3" Type="http://schemas.openxmlformats.org/officeDocument/2006/relationships/image" Target="../media/image5.png"/><Relationship Id="rId2" Type="http://schemas.openxmlformats.org/officeDocument/2006/relationships/tags" Target="../tags/tag148.xml"/><Relationship Id="rId1" Type="http://schemas.openxmlformats.org/officeDocument/2006/relationships/image" Target="../media/image52.png"/></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slideLayout" Target="../slideLayouts/slideLayout8.xml"/><Relationship Id="rId4" Type="http://schemas.openxmlformats.org/officeDocument/2006/relationships/tags" Target="../tags/tag151.xml"/><Relationship Id="rId3" Type="http://schemas.openxmlformats.org/officeDocument/2006/relationships/image" Target="../media/image5.png"/><Relationship Id="rId2" Type="http://schemas.openxmlformats.org/officeDocument/2006/relationships/tags" Target="../tags/tag150.xml"/><Relationship Id="rId1" Type="http://schemas.openxmlformats.org/officeDocument/2006/relationships/image" Target="../media/image53.png"/></Relationships>
</file>

<file path=ppt/slides/_rels/slide77.xml.rels><?xml version="1.0" encoding="UTF-8" standalone="yes"?>
<Relationships xmlns="http://schemas.openxmlformats.org/package/2006/relationships"><Relationship Id="rId7" Type="http://schemas.openxmlformats.org/officeDocument/2006/relationships/notesSlide" Target="../notesSlides/notesSlide77.xml"/><Relationship Id="rId6" Type="http://schemas.openxmlformats.org/officeDocument/2006/relationships/slideLayout" Target="../slideLayouts/slideLayout8.xml"/><Relationship Id="rId5" Type="http://schemas.openxmlformats.org/officeDocument/2006/relationships/tags" Target="../tags/tag153.xml"/><Relationship Id="rId4" Type="http://schemas.openxmlformats.org/officeDocument/2006/relationships/image" Target="../media/image5.png"/><Relationship Id="rId3" Type="http://schemas.openxmlformats.org/officeDocument/2006/relationships/tags" Target="../tags/tag152.xml"/><Relationship Id="rId2" Type="http://schemas.openxmlformats.org/officeDocument/2006/relationships/image" Target="../media/image40.png"/><Relationship Id="rId1" Type="http://schemas.openxmlformats.org/officeDocument/2006/relationships/image" Target="../media/image54.png"/></Relationships>
</file>

<file path=ppt/slides/_rels/slide78.xml.rels><?xml version="1.0" encoding="UTF-8" standalone="yes"?>
<Relationships xmlns="http://schemas.openxmlformats.org/package/2006/relationships"><Relationship Id="rId6" Type="http://schemas.openxmlformats.org/officeDocument/2006/relationships/notesSlide" Target="../notesSlides/notesSlide78.xml"/><Relationship Id="rId5" Type="http://schemas.openxmlformats.org/officeDocument/2006/relationships/slideLayout" Target="../slideLayouts/slideLayout8.xml"/><Relationship Id="rId4" Type="http://schemas.openxmlformats.org/officeDocument/2006/relationships/tags" Target="../tags/tag155.xml"/><Relationship Id="rId3" Type="http://schemas.openxmlformats.org/officeDocument/2006/relationships/image" Target="../media/image5.png"/><Relationship Id="rId2" Type="http://schemas.openxmlformats.org/officeDocument/2006/relationships/tags" Target="../tags/tag154.xml"/><Relationship Id="rId1" Type="http://schemas.openxmlformats.org/officeDocument/2006/relationships/image" Target="../media/image55.png"/></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79.xml"/><Relationship Id="rId5" Type="http://schemas.openxmlformats.org/officeDocument/2006/relationships/slideLayout" Target="../slideLayouts/slideLayout8.xml"/><Relationship Id="rId4" Type="http://schemas.openxmlformats.org/officeDocument/2006/relationships/tags" Target="../tags/tag157.xml"/><Relationship Id="rId3" Type="http://schemas.openxmlformats.org/officeDocument/2006/relationships/image" Target="../media/image5.png"/><Relationship Id="rId2" Type="http://schemas.openxmlformats.org/officeDocument/2006/relationships/tags" Target="../tags/tag156.xml"/><Relationship Id="rId1" Type="http://schemas.openxmlformats.org/officeDocument/2006/relationships/image" Target="../media/image56.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tags" Target="../tags/tag15.xml"/><Relationship Id="rId7" Type="http://schemas.openxmlformats.org/officeDocument/2006/relationships/image" Target="../media/image5.png"/><Relationship Id="rId6" Type="http://schemas.openxmlformats.org/officeDocument/2006/relationships/tags" Target="../tags/tag14.xml"/><Relationship Id="rId5" Type="http://schemas.openxmlformats.org/officeDocument/2006/relationships/slide" Target="slide12.xml"/><Relationship Id="rId4" Type="http://schemas.openxmlformats.org/officeDocument/2006/relationships/slide" Target="slide11.xml"/><Relationship Id="rId3" Type="http://schemas.openxmlformats.org/officeDocument/2006/relationships/slide" Target="slide10.xml"/><Relationship Id="rId2" Type="http://schemas.openxmlformats.org/officeDocument/2006/relationships/slide" Target="slide9.xml"/><Relationship Id="rId10" Type="http://schemas.openxmlformats.org/officeDocument/2006/relationships/notesSlide" Target="../notesSlides/notesSlide8.xml"/><Relationship Id="rId1" Type="http://schemas.openxmlformats.org/officeDocument/2006/relationships/image" Target="../media/image11.png"/></Relationships>
</file>

<file path=ppt/slides/_rels/slide80.xml.rels><?xml version="1.0" encoding="UTF-8" standalone="yes"?>
<Relationships xmlns="http://schemas.openxmlformats.org/package/2006/relationships"><Relationship Id="rId6" Type="http://schemas.openxmlformats.org/officeDocument/2006/relationships/notesSlide" Target="../notesSlides/notesSlide80.xml"/><Relationship Id="rId5" Type="http://schemas.openxmlformats.org/officeDocument/2006/relationships/slideLayout" Target="../slideLayouts/slideLayout8.xml"/><Relationship Id="rId4" Type="http://schemas.openxmlformats.org/officeDocument/2006/relationships/tags" Target="../tags/tag159.xml"/><Relationship Id="rId3" Type="http://schemas.openxmlformats.org/officeDocument/2006/relationships/image" Target="../media/image5.png"/><Relationship Id="rId2" Type="http://schemas.openxmlformats.org/officeDocument/2006/relationships/tags" Target="../tags/tag158.xml"/><Relationship Id="rId1" Type="http://schemas.openxmlformats.org/officeDocument/2006/relationships/image" Target="../media/image57.png"/></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81.xml"/><Relationship Id="rId5" Type="http://schemas.openxmlformats.org/officeDocument/2006/relationships/slideLayout" Target="../slideLayouts/slideLayout8.xml"/><Relationship Id="rId4" Type="http://schemas.openxmlformats.org/officeDocument/2006/relationships/tags" Target="../tags/tag161.xml"/><Relationship Id="rId3" Type="http://schemas.openxmlformats.org/officeDocument/2006/relationships/image" Target="../media/image5.png"/><Relationship Id="rId2" Type="http://schemas.openxmlformats.org/officeDocument/2006/relationships/tags" Target="../tags/tag160.xml"/><Relationship Id="rId1" Type="http://schemas.openxmlformats.org/officeDocument/2006/relationships/image" Target="../media/image58.png"/></Relationships>
</file>

<file path=ppt/slides/_rels/slide82.xml.rels><?xml version="1.0" encoding="UTF-8" standalone="yes"?>
<Relationships xmlns="http://schemas.openxmlformats.org/package/2006/relationships"><Relationship Id="rId7" Type="http://schemas.openxmlformats.org/officeDocument/2006/relationships/notesSlide" Target="../notesSlides/notesSlide82.xml"/><Relationship Id="rId6" Type="http://schemas.openxmlformats.org/officeDocument/2006/relationships/slideLayout" Target="../slideLayouts/slideLayout8.xml"/><Relationship Id="rId5" Type="http://schemas.openxmlformats.org/officeDocument/2006/relationships/tags" Target="../tags/tag163.xml"/><Relationship Id="rId4" Type="http://schemas.openxmlformats.org/officeDocument/2006/relationships/image" Target="../media/image5.png"/><Relationship Id="rId3" Type="http://schemas.openxmlformats.org/officeDocument/2006/relationships/tags" Target="../tags/tag162.xml"/><Relationship Id="rId2" Type="http://schemas.openxmlformats.org/officeDocument/2006/relationships/image" Target="../media/image9.png"/><Relationship Id="rId1" Type="http://schemas.openxmlformats.org/officeDocument/2006/relationships/slide" Target="slide66.xml"/></Relationships>
</file>

<file path=ppt/slides/_rels/slide83.xml.rels><?xml version="1.0" encoding="UTF-8" standalone="yes"?>
<Relationships xmlns="http://schemas.openxmlformats.org/package/2006/relationships"><Relationship Id="rId6" Type="http://schemas.openxmlformats.org/officeDocument/2006/relationships/notesSlide" Target="../notesSlides/notesSlide83.xml"/><Relationship Id="rId5" Type="http://schemas.openxmlformats.org/officeDocument/2006/relationships/slideLayout" Target="../slideLayouts/slideLayout8.xml"/><Relationship Id="rId4" Type="http://schemas.openxmlformats.org/officeDocument/2006/relationships/tags" Target="../tags/tag165.xml"/><Relationship Id="rId3" Type="http://schemas.openxmlformats.org/officeDocument/2006/relationships/image" Target="../media/image5.png"/><Relationship Id="rId2" Type="http://schemas.openxmlformats.org/officeDocument/2006/relationships/tags" Target="../tags/tag164.xml"/><Relationship Id="rId1" Type="http://schemas.openxmlformats.org/officeDocument/2006/relationships/image" Target="../media/image59.png"/></Relationships>
</file>

<file path=ppt/slides/_rels/slide84.xml.rels><?xml version="1.0" encoding="UTF-8" standalone="yes"?>
<Relationships xmlns="http://schemas.openxmlformats.org/package/2006/relationships"><Relationship Id="rId6" Type="http://schemas.openxmlformats.org/officeDocument/2006/relationships/notesSlide" Target="../notesSlides/notesSlide84.xml"/><Relationship Id="rId5" Type="http://schemas.openxmlformats.org/officeDocument/2006/relationships/slideLayout" Target="../slideLayouts/slideLayout8.xml"/><Relationship Id="rId4" Type="http://schemas.openxmlformats.org/officeDocument/2006/relationships/tags" Target="../tags/tag167.xml"/><Relationship Id="rId3" Type="http://schemas.openxmlformats.org/officeDocument/2006/relationships/image" Target="../media/image5.png"/><Relationship Id="rId2" Type="http://schemas.openxmlformats.org/officeDocument/2006/relationships/tags" Target="../tags/tag166.xml"/><Relationship Id="rId1" Type="http://schemas.openxmlformats.org/officeDocument/2006/relationships/image" Target="../media/image60.png"/></Relationships>
</file>

<file path=ppt/slides/_rels/slide85.xml.rels><?xml version="1.0" encoding="UTF-8" standalone="yes"?>
<Relationships xmlns="http://schemas.openxmlformats.org/package/2006/relationships"><Relationship Id="rId8" Type="http://schemas.openxmlformats.org/officeDocument/2006/relationships/notesSlide" Target="../notesSlides/notesSlide85.xml"/><Relationship Id="rId7" Type="http://schemas.openxmlformats.org/officeDocument/2006/relationships/slideLayout" Target="../slideLayouts/slideLayout8.xml"/><Relationship Id="rId6" Type="http://schemas.openxmlformats.org/officeDocument/2006/relationships/tags" Target="../tags/tag169.xml"/><Relationship Id="rId5" Type="http://schemas.openxmlformats.org/officeDocument/2006/relationships/image" Target="../media/image5.png"/><Relationship Id="rId4" Type="http://schemas.openxmlformats.org/officeDocument/2006/relationships/tags" Target="../tags/tag168.xml"/><Relationship Id="rId3" Type="http://schemas.openxmlformats.org/officeDocument/2006/relationships/image" Target="../media/image9.png"/><Relationship Id="rId2" Type="http://schemas.openxmlformats.org/officeDocument/2006/relationships/slide" Target="slide66.xml"/><Relationship Id="rId1" Type="http://schemas.openxmlformats.org/officeDocument/2006/relationships/image" Target="../media/image61.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86.xml"/><Relationship Id="rId4" Type="http://schemas.openxmlformats.org/officeDocument/2006/relationships/slideLayout" Target="../slideLayouts/slideLayout8.xml"/><Relationship Id="rId3" Type="http://schemas.openxmlformats.org/officeDocument/2006/relationships/tags" Target="../tags/tag171.xml"/><Relationship Id="rId2" Type="http://schemas.openxmlformats.org/officeDocument/2006/relationships/image" Target="../media/image5.png"/><Relationship Id="rId1" Type="http://schemas.openxmlformats.org/officeDocument/2006/relationships/tags" Target="../tags/tag170.xml"/></Relationships>
</file>

<file path=ppt/slides/_rels/slide87.xml.rels><?xml version="1.0" encoding="UTF-8" standalone="yes"?>
<Relationships xmlns="http://schemas.openxmlformats.org/package/2006/relationships"><Relationship Id="rId6" Type="http://schemas.openxmlformats.org/officeDocument/2006/relationships/notesSlide" Target="../notesSlides/notesSlide87.xml"/><Relationship Id="rId5" Type="http://schemas.openxmlformats.org/officeDocument/2006/relationships/slideLayout" Target="../slideLayouts/slideLayout8.xml"/><Relationship Id="rId4" Type="http://schemas.openxmlformats.org/officeDocument/2006/relationships/tags" Target="../tags/tag173.xml"/><Relationship Id="rId3" Type="http://schemas.openxmlformats.org/officeDocument/2006/relationships/image" Target="../media/image5.png"/><Relationship Id="rId2" Type="http://schemas.openxmlformats.org/officeDocument/2006/relationships/tags" Target="../tags/tag172.xml"/><Relationship Id="rId1" Type="http://schemas.openxmlformats.org/officeDocument/2006/relationships/image" Target="../media/image62.png"/></Relationships>
</file>

<file path=ppt/slides/_rels/slide88.xml.rels><?xml version="1.0" encoding="UTF-8" standalone="yes"?>
<Relationships xmlns="http://schemas.openxmlformats.org/package/2006/relationships"><Relationship Id="rId8" Type="http://schemas.openxmlformats.org/officeDocument/2006/relationships/notesSlide" Target="../notesSlides/notesSlide88.xml"/><Relationship Id="rId7" Type="http://schemas.openxmlformats.org/officeDocument/2006/relationships/slideLayout" Target="../slideLayouts/slideLayout8.xml"/><Relationship Id="rId6" Type="http://schemas.openxmlformats.org/officeDocument/2006/relationships/tags" Target="../tags/tag175.xml"/><Relationship Id="rId5" Type="http://schemas.openxmlformats.org/officeDocument/2006/relationships/image" Target="../media/image5.png"/><Relationship Id="rId4" Type="http://schemas.openxmlformats.org/officeDocument/2006/relationships/tags" Target="../tags/tag174.xml"/><Relationship Id="rId3" Type="http://schemas.openxmlformats.org/officeDocument/2006/relationships/image" Target="../media/image9.png"/><Relationship Id="rId2" Type="http://schemas.openxmlformats.org/officeDocument/2006/relationships/slide" Target="slide66.xml"/><Relationship Id="rId1" Type="http://schemas.openxmlformats.org/officeDocument/2006/relationships/image" Target="../media/image63.png"/></Relationships>
</file>

<file path=ppt/slides/_rels/slide89.xml.rels><?xml version="1.0" encoding="UTF-8" standalone="yes"?>
<Relationships xmlns="http://schemas.openxmlformats.org/package/2006/relationships"><Relationship Id="rId8" Type="http://schemas.openxmlformats.org/officeDocument/2006/relationships/notesSlide" Target="../notesSlides/notesSlide89.xml"/><Relationship Id="rId7" Type="http://schemas.openxmlformats.org/officeDocument/2006/relationships/slideLayout" Target="../slideLayouts/slideLayout8.xml"/><Relationship Id="rId6" Type="http://schemas.openxmlformats.org/officeDocument/2006/relationships/tags" Target="../tags/tag177.xml"/><Relationship Id="rId5" Type="http://schemas.openxmlformats.org/officeDocument/2006/relationships/image" Target="../media/image5.png"/><Relationship Id="rId4" Type="http://schemas.openxmlformats.org/officeDocument/2006/relationships/tags" Target="../tags/tag176.xml"/><Relationship Id="rId3" Type="http://schemas.openxmlformats.org/officeDocument/2006/relationships/slide" Target="slide97.xml"/><Relationship Id="rId2" Type="http://schemas.openxmlformats.org/officeDocument/2006/relationships/slide" Target="slide90.xml"/><Relationship Id="rId1" Type="http://schemas.openxmlformats.org/officeDocument/2006/relationships/image" Target="../media/image64.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8.xml"/><Relationship Id="rId6" Type="http://schemas.openxmlformats.org/officeDocument/2006/relationships/tags" Target="../tags/tag17.xml"/><Relationship Id="rId5" Type="http://schemas.openxmlformats.org/officeDocument/2006/relationships/image" Target="../media/image5.png"/><Relationship Id="rId4" Type="http://schemas.openxmlformats.org/officeDocument/2006/relationships/tags" Target="../tags/tag16.xml"/><Relationship Id="rId3" Type="http://schemas.openxmlformats.org/officeDocument/2006/relationships/image" Target="../media/image9.png"/><Relationship Id="rId2" Type="http://schemas.openxmlformats.org/officeDocument/2006/relationships/slide" Target="slide8.xml"/><Relationship Id="rId1" Type="http://schemas.openxmlformats.org/officeDocument/2006/relationships/image" Target="../media/image12.png"/></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90.xml"/><Relationship Id="rId4" Type="http://schemas.openxmlformats.org/officeDocument/2006/relationships/slideLayout" Target="../slideLayouts/slideLayout8.xml"/><Relationship Id="rId3" Type="http://schemas.openxmlformats.org/officeDocument/2006/relationships/tags" Target="../tags/tag179.xml"/><Relationship Id="rId2" Type="http://schemas.openxmlformats.org/officeDocument/2006/relationships/image" Target="../media/image5.png"/><Relationship Id="rId1" Type="http://schemas.openxmlformats.org/officeDocument/2006/relationships/tags" Target="../tags/tag178.xml"/></Relationships>
</file>

<file path=ppt/slides/_rels/slide91.xml.rels><?xml version="1.0" encoding="UTF-8" standalone="yes"?>
<Relationships xmlns="http://schemas.openxmlformats.org/package/2006/relationships"><Relationship Id="rId6" Type="http://schemas.openxmlformats.org/officeDocument/2006/relationships/notesSlide" Target="../notesSlides/notesSlide91.xml"/><Relationship Id="rId5" Type="http://schemas.openxmlformats.org/officeDocument/2006/relationships/slideLayout" Target="../slideLayouts/slideLayout8.xml"/><Relationship Id="rId4" Type="http://schemas.openxmlformats.org/officeDocument/2006/relationships/tags" Target="../tags/tag181.xml"/><Relationship Id="rId3" Type="http://schemas.openxmlformats.org/officeDocument/2006/relationships/image" Target="../media/image5.png"/><Relationship Id="rId2" Type="http://schemas.openxmlformats.org/officeDocument/2006/relationships/tags" Target="../tags/tag180.xml"/><Relationship Id="rId1" Type="http://schemas.openxmlformats.org/officeDocument/2006/relationships/image" Target="../media/image65.png"/></Relationships>
</file>

<file path=ppt/slides/_rels/slide92.xml.rels><?xml version="1.0" encoding="UTF-8" standalone="yes"?>
<Relationships xmlns="http://schemas.openxmlformats.org/package/2006/relationships"><Relationship Id="rId6" Type="http://schemas.openxmlformats.org/officeDocument/2006/relationships/notesSlide" Target="../notesSlides/notesSlide92.xml"/><Relationship Id="rId5" Type="http://schemas.openxmlformats.org/officeDocument/2006/relationships/slideLayout" Target="../slideLayouts/slideLayout8.xml"/><Relationship Id="rId4" Type="http://schemas.openxmlformats.org/officeDocument/2006/relationships/tags" Target="../tags/tag183.xml"/><Relationship Id="rId3" Type="http://schemas.openxmlformats.org/officeDocument/2006/relationships/image" Target="../media/image5.png"/><Relationship Id="rId2" Type="http://schemas.openxmlformats.org/officeDocument/2006/relationships/tags" Target="../tags/tag182.xml"/><Relationship Id="rId1" Type="http://schemas.openxmlformats.org/officeDocument/2006/relationships/image" Target="../media/image66.png"/></Relationships>
</file>

<file path=ppt/slides/_rels/slide93.xml.rels><?xml version="1.0" encoding="UTF-8" standalone="yes"?>
<Relationships xmlns="http://schemas.openxmlformats.org/package/2006/relationships"><Relationship Id="rId6" Type="http://schemas.openxmlformats.org/officeDocument/2006/relationships/notesSlide" Target="../notesSlides/notesSlide93.xml"/><Relationship Id="rId5" Type="http://schemas.openxmlformats.org/officeDocument/2006/relationships/slideLayout" Target="../slideLayouts/slideLayout8.xml"/><Relationship Id="rId4" Type="http://schemas.openxmlformats.org/officeDocument/2006/relationships/tags" Target="../tags/tag185.xml"/><Relationship Id="rId3" Type="http://schemas.openxmlformats.org/officeDocument/2006/relationships/image" Target="../media/image5.png"/><Relationship Id="rId2" Type="http://schemas.openxmlformats.org/officeDocument/2006/relationships/tags" Target="../tags/tag184.xml"/><Relationship Id="rId1" Type="http://schemas.openxmlformats.org/officeDocument/2006/relationships/image" Target="../media/image67.png"/></Relationships>
</file>

<file path=ppt/slides/_rels/slide94.xml.rels><?xml version="1.0" encoding="UTF-8" standalone="yes"?>
<Relationships xmlns="http://schemas.openxmlformats.org/package/2006/relationships"><Relationship Id="rId6" Type="http://schemas.openxmlformats.org/officeDocument/2006/relationships/notesSlide" Target="../notesSlides/notesSlide94.xml"/><Relationship Id="rId5" Type="http://schemas.openxmlformats.org/officeDocument/2006/relationships/slideLayout" Target="../slideLayouts/slideLayout8.xml"/><Relationship Id="rId4" Type="http://schemas.openxmlformats.org/officeDocument/2006/relationships/tags" Target="../tags/tag187.xml"/><Relationship Id="rId3" Type="http://schemas.openxmlformats.org/officeDocument/2006/relationships/image" Target="../media/image5.png"/><Relationship Id="rId2" Type="http://schemas.openxmlformats.org/officeDocument/2006/relationships/tags" Target="../tags/tag186.xml"/><Relationship Id="rId1" Type="http://schemas.openxmlformats.org/officeDocument/2006/relationships/image" Target="../media/image68.png"/></Relationships>
</file>

<file path=ppt/slides/_rels/slide95.xml.rels><?xml version="1.0" encoding="UTF-8" standalone="yes"?>
<Relationships xmlns="http://schemas.openxmlformats.org/package/2006/relationships"><Relationship Id="rId6" Type="http://schemas.openxmlformats.org/officeDocument/2006/relationships/notesSlide" Target="../notesSlides/notesSlide95.xml"/><Relationship Id="rId5" Type="http://schemas.openxmlformats.org/officeDocument/2006/relationships/slideLayout" Target="../slideLayouts/slideLayout8.xml"/><Relationship Id="rId4" Type="http://schemas.openxmlformats.org/officeDocument/2006/relationships/tags" Target="../tags/tag189.xml"/><Relationship Id="rId3" Type="http://schemas.openxmlformats.org/officeDocument/2006/relationships/image" Target="../media/image5.png"/><Relationship Id="rId2" Type="http://schemas.openxmlformats.org/officeDocument/2006/relationships/tags" Target="../tags/tag188.xml"/><Relationship Id="rId1" Type="http://schemas.openxmlformats.org/officeDocument/2006/relationships/image" Target="../media/image69.png"/></Relationships>
</file>

<file path=ppt/slides/_rels/slide96.xml.rels><?xml version="1.0" encoding="UTF-8" standalone="yes"?>
<Relationships xmlns="http://schemas.openxmlformats.org/package/2006/relationships"><Relationship Id="rId8" Type="http://schemas.openxmlformats.org/officeDocument/2006/relationships/notesSlide" Target="../notesSlides/notesSlide96.xml"/><Relationship Id="rId7" Type="http://schemas.openxmlformats.org/officeDocument/2006/relationships/slideLayout" Target="../slideLayouts/slideLayout8.xml"/><Relationship Id="rId6" Type="http://schemas.openxmlformats.org/officeDocument/2006/relationships/tags" Target="../tags/tag191.xml"/><Relationship Id="rId5" Type="http://schemas.openxmlformats.org/officeDocument/2006/relationships/image" Target="../media/image5.png"/><Relationship Id="rId4" Type="http://schemas.openxmlformats.org/officeDocument/2006/relationships/tags" Target="../tags/tag190.xml"/><Relationship Id="rId3" Type="http://schemas.openxmlformats.org/officeDocument/2006/relationships/image" Target="../media/image9.png"/><Relationship Id="rId2" Type="http://schemas.openxmlformats.org/officeDocument/2006/relationships/slide" Target="slide89.xml"/><Relationship Id="rId1" Type="http://schemas.openxmlformats.org/officeDocument/2006/relationships/image" Target="../media/image70.png"/></Relationships>
</file>

<file path=ppt/slides/_rels/slide97.xml.rels><?xml version="1.0" encoding="UTF-8" standalone="yes"?>
<Relationships xmlns="http://schemas.openxmlformats.org/package/2006/relationships"><Relationship Id="rId5" Type="http://schemas.openxmlformats.org/officeDocument/2006/relationships/notesSlide" Target="../notesSlides/notesSlide97.xml"/><Relationship Id="rId4" Type="http://schemas.openxmlformats.org/officeDocument/2006/relationships/slideLayout" Target="../slideLayouts/slideLayout8.xml"/><Relationship Id="rId3" Type="http://schemas.openxmlformats.org/officeDocument/2006/relationships/tags" Target="../tags/tag193.xml"/><Relationship Id="rId2" Type="http://schemas.openxmlformats.org/officeDocument/2006/relationships/image" Target="../media/image5.png"/><Relationship Id="rId1" Type="http://schemas.openxmlformats.org/officeDocument/2006/relationships/tags" Target="../tags/tag192.xml"/></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98.xml"/><Relationship Id="rId4" Type="http://schemas.openxmlformats.org/officeDocument/2006/relationships/slideLayout" Target="../slideLayouts/slideLayout8.xml"/><Relationship Id="rId3" Type="http://schemas.openxmlformats.org/officeDocument/2006/relationships/tags" Target="../tags/tag195.xml"/><Relationship Id="rId2" Type="http://schemas.openxmlformats.org/officeDocument/2006/relationships/image" Target="../media/image5.png"/><Relationship Id="rId1" Type="http://schemas.openxmlformats.org/officeDocument/2006/relationships/tags" Target="../tags/tag194.xml"/></Relationships>
</file>

<file path=ppt/slides/_rels/slide99.xml.rels><?xml version="1.0" encoding="UTF-8" standalone="yes"?>
<Relationships xmlns="http://schemas.openxmlformats.org/package/2006/relationships"><Relationship Id="rId7" Type="http://schemas.openxmlformats.org/officeDocument/2006/relationships/notesSlide" Target="../notesSlides/notesSlide99.xml"/><Relationship Id="rId6" Type="http://schemas.openxmlformats.org/officeDocument/2006/relationships/slideLayout" Target="../slideLayouts/slideLayout8.xml"/><Relationship Id="rId5" Type="http://schemas.openxmlformats.org/officeDocument/2006/relationships/tags" Target="../tags/tag197.xml"/><Relationship Id="rId4" Type="http://schemas.openxmlformats.org/officeDocument/2006/relationships/image" Target="../media/image5.png"/><Relationship Id="rId3" Type="http://schemas.openxmlformats.org/officeDocument/2006/relationships/tags" Target="../tags/tag196.xml"/><Relationship Id="rId2" Type="http://schemas.openxmlformats.org/officeDocument/2006/relationships/image" Target="../media/image9.png"/><Relationship Id="rId1" Type="http://schemas.openxmlformats.org/officeDocument/2006/relationships/slide" Target="slide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ctrTitle"/>
          </p:nvPr>
        </p:nvSpPr>
        <p:spPr>
          <a:xfrm>
            <a:off x="1524000" y="1596979"/>
            <a:ext cx="9473852" cy="1912983"/>
          </a:xfrm>
        </p:spPr>
        <p:txBody>
          <a:bodyPr/>
          <a:lstStyle/>
          <a:p>
            <a:r>
              <a:rPr lang="zh-CN" altLang="en-US" b="1" dirty="0" smtClean="0">
                <a:latin typeface="方正细倩简体"/>
                <a:ea typeface="方正细倩简体"/>
                <a:cs typeface="方正细倩简体"/>
              </a:rPr>
              <a:t>第</a:t>
            </a:r>
            <a:r>
              <a:rPr lang="en-US" altLang="zh-CN" b="1" dirty="0">
                <a:latin typeface="方正细倩简体"/>
                <a:ea typeface="方正细倩简体"/>
                <a:cs typeface="方正细倩简体"/>
              </a:rPr>
              <a:t>7</a:t>
            </a:r>
            <a:r>
              <a:rPr lang="zh-CN" altLang="en-US" b="1" dirty="0" smtClean="0">
                <a:latin typeface="方正细倩简体"/>
                <a:ea typeface="方正细倩简体"/>
                <a:cs typeface="方正细倩简体"/>
              </a:rPr>
              <a:t>章 移动</a:t>
            </a:r>
            <a:r>
              <a:rPr lang="en-US" altLang="zh-CN" b="1" dirty="0" smtClean="0">
                <a:latin typeface="方正细倩简体"/>
                <a:ea typeface="方正细倩简体"/>
                <a:cs typeface="方正细倩简体"/>
              </a:rPr>
              <a:t>App</a:t>
            </a:r>
            <a:r>
              <a:rPr lang="zh-CN" altLang="en-US" b="1" dirty="0" smtClean="0">
                <a:latin typeface="方正细倩简体"/>
                <a:ea typeface="方正细倩简体"/>
                <a:cs typeface="方正细倩简体"/>
              </a:rPr>
              <a:t>测试</a:t>
            </a:r>
            <a:endParaRPr lang="zh-CN" altLang="zh-CN" b="1" dirty="0"/>
          </a:p>
        </p:txBody>
      </p:sp>
      <p:sp>
        <p:nvSpPr>
          <p:cNvPr id="5" name="矩形 4"/>
          <p:cNvSpPr/>
          <p:nvPr/>
        </p:nvSpPr>
        <p:spPr>
          <a:xfrm>
            <a:off x="4242844" y="5061593"/>
            <a:ext cx="2726916" cy="1338828"/>
          </a:xfrm>
          <a:prstGeom prst="rect">
            <a:avLst/>
          </a:prstGeom>
        </p:spPr>
        <p:txBody>
          <a:bodyPr wrap="square">
            <a:spAutoFit/>
          </a:bodyPr>
          <a:lstStyle/>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移动</a:t>
            </a: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App</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测试概述</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移动</a:t>
            </a: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App</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测试要点</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移动</a:t>
            </a: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App</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测试流程</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26" name="Picture 2" descr="https://timgsa.baidu.com/timg?image&amp;quality=80&amp;size=b9999_10000&amp;sec=1559040500293&amp;di=006edd8c2842f86010b2ef3740616677&amp;imgtype=0&amp;src=http%3A%2F%2Fimg.mp.itc.cn%2Fupload%2F20170523%2Fd829831d28734adbadc187b731e4a890_th.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68375" y="4982270"/>
            <a:ext cx="2358884" cy="149747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251731" y="5269342"/>
            <a:ext cx="4300189" cy="923330"/>
          </a:xfrm>
          <a:prstGeom prst="rect">
            <a:avLst/>
          </a:prstGeom>
        </p:spPr>
        <p:txBody>
          <a:bodyPr wrap="square">
            <a:spAutoFit/>
          </a:bodyPr>
          <a:lstStyle/>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移动</a:t>
            </a: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App</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测试工具</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实例：使用</a:t>
            </a:r>
            <a:r>
              <a:rPr lang="en-US" altLang="zh-CN" b="1" dirty="0" err="1"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appium</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测试手机安全卫士</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custDataLst>
              <p:tags r:id="rId2"/>
            </p:custDataLst>
          </p:nvPr>
        </p:nvPicPr>
        <p:blipFill>
          <a:blip r:embed="rId3"/>
          <a:stretch>
            <a:fillRect/>
          </a:stretch>
        </p:blipFill>
        <p:spPr>
          <a:xfrm>
            <a:off x="3930650" y="558800"/>
            <a:ext cx="4504690" cy="1038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7.1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826259" y="1758324"/>
            <a:ext cx="5387341" cy="36975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传统</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软件使用地点比较固定，网络信号也比较稳定，而移动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使用场合不固定，网络信号也不稳定，测试需要考虑弱网情况下</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的使用情况。此外，还要考虑移动设备电量不足的情况下，</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是否能正常使用。</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63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9358" y="1471930"/>
            <a:ext cx="3209925"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309" y="5567680"/>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31" presetClass="entr" presetSubtype="0" fill="hold" nodeType="withEffect">
                                  <p:stCondLst>
                                    <p:cond delay="0"/>
                                  </p:stCondLst>
                                  <p:childTnLst>
                                    <p:set>
                                      <p:cBhvr>
                                        <p:cTn id="9" dur="1" fill="hold">
                                          <p:stCondLst>
                                            <p:cond delay="0"/>
                                          </p:stCondLst>
                                        </p:cTn>
                                        <p:tgtEl>
                                          <p:spTgt spid="263170"/>
                                        </p:tgtEl>
                                        <p:attrNameLst>
                                          <p:attrName>style.visibility</p:attrName>
                                        </p:attrNameLst>
                                      </p:cBhvr>
                                      <p:to>
                                        <p:strVal val="visible"/>
                                      </p:to>
                                    </p:set>
                                    <p:anim calcmode="lin" valueType="num">
                                      <p:cBhvr>
                                        <p:cTn id="10" dur="1000" fill="hold"/>
                                        <p:tgtEl>
                                          <p:spTgt spid="263170"/>
                                        </p:tgtEl>
                                        <p:attrNameLst>
                                          <p:attrName>ppt_w</p:attrName>
                                        </p:attrNameLst>
                                      </p:cBhvr>
                                      <p:tavLst>
                                        <p:tav tm="0">
                                          <p:val>
                                            <p:fltVal val="0"/>
                                          </p:val>
                                        </p:tav>
                                        <p:tav tm="100000">
                                          <p:val>
                                            <p:strVal val="#ppt_w"/>
                                          </p:val>
                                        </p:tav>
                                      </p:tavLst>
                                    </p:anim>
                                    <p:anim calcmode="lin" valueType="num">
                                      <p:cBhvr>
                                        <p:cTn id="11" dur="1000" fill="hold"/>
                                        <p:tgtEl>
                                          <p:spTgt spid="263170"/>
                                        </p:tgtEl>
                                        <p:attrNameLst>
                                          <p:attrName>ppt_h</p:attrName>
                                        </p:attrNameLst>
                                      </p:cBhvr>
                                      <p:tavLst>
                                        <p:tav tm="0">
                                          <p:val>
                                            <p:fltVal val="0"/>
                                          </p:val>
                                        </p:tav>
                                        <p:tav tm="100000">
                                          <p:val>
                                            <p:strVal val="#ppt_h"/>
                                          </p:val>
                                        </p:tav>
                                      </p:tavLst>
                                    </p:anim>
                                    <p:anim calcmode="lin" valueType="num">
                                      <p:cBhvr>
                                        <p:cTn id="12" dur="1000" fill="hold"/>
                                        <p:tgtEl>
                                          <p:spTgt spid="263170"/>
                                        </p:tgtEl>
                                        <p:attrNameLst>
                                          <p:attrName>style.rotation</p:attrName>
                                        </p:attrNameLst>
                                      </p:cBhvr>
                                      <p:tavLst>
                                        <p:tav tm="0">
                                          <p:val>
                                            <p:fltVal val="90"/>
                                          </p:val>
                                        </p:tav>
                                        <p:tav tm="100000">
                                          <p:val>
                                            <p:fltVal val="0"/>
                                          </p:val>
                                        </p:tav>
                                      </p:tavLst>
                                    </p:anim>
                                    <p:animEffect transition="in" filter="fade">
                                      <p:cBhvr>
                                        <p:cTn id="13" dur="1000"/>
                                        <p:tgtEl>
                                          <p:spTgt spid="263170"/>
                                        </p:tgtEl>
                                      </p:cBhvr>
                                    </p:animEffect>
                                  </p:childTnLst>
                                </p:cTn>
                              </p:par>
                            </p:childTnLst>
                          </p:cTn>
                        </p:par>
                        <p:par>
                          <p:cTn id="14" fill="hold">
                            <p:stCondLst>
                              <p:cond delay="500"/>
                            </p:stCondLst>
                            <p:childTnLst>
                              <p:par>
                                <p:cTn id="15" presetID="14" presetClass="entr" presetSubtype="1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9338" y="500143"/>
            <a:ext cx="5903119" cy="584776"/>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7.6 </a:t>
            </a:r>
            <a:r>
              <a:rPr lang="zh-CN" altLang="en-US" sz="3200" b="1" dirty="0" smtClean="0">
                <a:solidFill>
                  <a:srgbClr val="1353A2"/>
                </a:solidFill>
                <a:latin typeface="微软雅黑" panose="020B0503020204020204" pitchFamily="34" charset="-122"/>
                <a:ea typeface="微软雅黑" panose="020B0503020204020204" pitchFamily="34" charset="-122"/>
              </a:rPr>
              <a:t>本章小结</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67" name="矩形 66"/>
          <p:cNvSpPr/>
          <p:nvPr/>
        </p:nvSpPr>
        <p:spPr>
          <a:xfrm>
            <a:off x="5708704" y="2038219"/>
            <a:ext cx="5068146" cy="326961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zh-CN" sz="2000" dirty="0" smtClean="0">
                <a:solidFill>
                  <a:srgbClr val="1353A2"/>
                </a:solidFill>
                <a:latin typeface="微软雅黑" panose="020B0503020204020204" pitchFamily="34" charset="-122"/>
                <a:ea typeface="微软雅黑" panose="020B0503020204020204" pitchFamily="34" charset="-122"/>
              </a:rPr>
              <a:t>本章</a:t>
            </a:r>
            <a:r>
              <a:rPr lang="zh-CN" altLang="zh-CN" sz="2000" dirty="0">
                <a:solidFill>
                  <a:srgbClr val="1353A2"/>
                </a:solidFill>
                <a:latin typeface="微软雅黑" panose="020B0503020204020204" pitchFamily="34" charset="-122"/>
                <a:ea typeface="微软雅黑" panose="020B0503020204020204" pitchFamily="34" charset="-122"/>
              </a:rPr>
              <a:t>讲解了移动</a:t>
            </a:r>
            <a:r>
              <a:rPr lang="en-US" altLang="zh-CN" sz="2000" dirty="0">
                <a:solidFill>
                  <a:srgbClr val="1353A2"/>
                </a:solidFill>
                <a:latin typeface="微软雅黑" panose="020B0503020204020204" pitchFamily="34" charset="-122"/>
                <a:ea typeface="微软雅黑" panose="020B0503020204020204" pitchFamily="34" charset="-122"/>
              </a:rPr>
              <a:t>App</a:t>
            </a:r>
            <a:r>
              <a:rPr lang="zh-CN" altLang="zh-CN" sz="2000" dirty="0">
                <a:solidFill>
                  <a:srgbClr val="1353A2"/>
                </a:solidFill>
                <a:latin typeface="微软雅黑" panose="020B0503020204020204" pitchFamily="34" charset="-122"/>
                <a:ea typeface="微软雅黑" panose="020B0503020204020204" pitchFamily="34" charset="-122"/>
              </a:rPr>
              <a:t>测试的相关知识，首先讲解了移动</a:t>
            </a:r>
            <a:r>
              <a:rPr lang="en-US" altLang="zh-CN" sz="2000" dirty="0">
                <a:solidFill>
                  <a:srgbClr val="1353A2"/>
                </a:solidFill>
                <a:latin typeface="微软雅黑" panose="020B0503020204020204" pitchFamily="34" charset="-122"/>
                <a:ea typeface="微软雅黑" panose="020B0503020204020204" pitchFamily="34" charset="-122"/>
              </a:rPr>
              <a:t>App</a:t>
            </a:r>
            <a:r>
              <a:rPr lang="zh-CN" altLang="zh-CN" sz="2000" dirty="0">
                <a:solidFill>
                  <a:srgbClr val="1353A2"/>
                </a:solidFill>
                <a:latin typeface="微软雅黑" panose="020B0503020204020204" pitchFamily="34" charset="-122"/>
                <a:ea typeface="微软雅黑" panose="020B0503020204020204" pitchFamily="34" charset="-122"/>
              </a:rPr>
              <a:t>与传统</a:t>
            </a:r>
            <a:r>
              <a:rPr lang="en-US" altLang="zh-CN" sz="2000" dirty="0">
                <a:solidFill>
                  <a:srgbClr val="1353A2"/>
                </a:solidFill>
                <a:latin typeface="微软雅黑" panose="020B0503020204020204" pitchFamily="34" charset="-122"/>
                <a:ea typeface="微软雅黑" panose="020B0503020204020204" pitchFamily="34" charset="-122"/>
              </a:rPr>
              <a:t>App</a:t>
            </a:r>
            <a:r>
              <a:rPr lang="zh-CN" altLang="zh-CN" sz="2000" dirty="0">
                <a:solidFill>
                  <a:srgbClr val="1353A2"/>
                </a:solidFill>
                <a:latin typeface="微软雅黑" panose="020B0503020204020204" pitchFamily="34" charset="-122"/>
                <a:ea typeface="微软雅黑" panose="020B0503020204020204" pitchFamily="34" charset="-122"/>
              </a:rPr>
              <a:t>的区别和移动</a:t>
            </a:r>
            <a:r>
              <a:rPr lang="en-US" altLang="zh-CN" sz="2000" dirty="0">
                <a:solidFill>
                  <a:srgbClr val="1353A2"/>
                </a:solidFill>
                <a:latin typeface="微软雅黑" panose="020B0503020204020204" pitchFamily="34" charset="-122"/>
                <a:ea typeface="微软雅黑" panose="020B0503020204020204" pitchFamily="34" charset="-122"/>
              </a:rPr>
              <a:t>App</a:t>
            </a:r>
            <a:r>
              <a:rPr lang="zh-CN" altLang="zh-CN" sz="2000" dirty="0">
                <a:solidFill>
                  <a:srgbClr val="1353A2"/>
                </a:solidFill>
                <a:latin typeface="微软雅黑" panose="020B0503020204020204" pitchFamily="34" charset="-122"/>
                <a:ea typeface="微软雅黑" panose="020B0503020204020204" pitchFamily="34" charset="-122"/>
              </a:rPr>
              <a:t>的测试要点；然后讲解了移动</a:t>
            </a:r>
            <a:r>
              <a:rPr lang="en-US" altLang="zh-CN" sz="2000" dirty="0">
                <a:solidFill>
                  <a:srgbClr val="1353A2"/>
                </a:solidFill>
                <a:latin typeface="微软雅黑" panose="020B0503020204020204" pitchFamily="34" charset="-122"/>
                <a:ea typeface="微软雅黑" panose="020B0503020204020204" pitchFamily="34" charset="-122"/>
              </a:rPr>
              <a:t>App</a:t>
            </a:r>
            <a:r>
              <a:rPr lang="zh-CN" altLang="zh-CN" sz="2000" dirty="0">
                <a:solidFill>
                  <a:srgbClr val="1353A2"/>
                </a:solidFill>
                <a:latin typeface="微软雅黑" panose="020B0503020204020204" pitchFamily="34" charset="-122"/>
                <a:ea typeface="微软雅黑" panose="020B0503020204020204" pitchFamily="34" charset="-122"/>
              </a:rPr>
              <a:t>的测试流程与测试工具；最后通过一个案例讲解了</a:t>
            </a:r>
            <a:r>
              <a:rPr lang="en-US" altLang="zh-CN" sz="2000" dirty="0">
                <a:solidFill>
                  <a:srgbClr val="1353A2"/>
                </a:solidFill>
                <a:latin typeface="微软雅黑" panose="020B0503020204020204" pitchFamily="34" charset="-122"/>
                <a:ea typeface="微软雅黑" panose="020B0503020204020204" pitchFamily="34" charset="-122"/>
              </a:rPr>
              <a:t>Android</a:t>
            </a:r>
            <a:r>
              <a:rPr lang="zh-CN" altLang="zh-CN" sz="2000" dirty="0">
                <a:solidFill>
                  <a:srgbClr val="1353A2"/>
                </a:solidFill>
                <a:latin typeface="微软雅黑" panose="020B0503020204020204" pitchFamily="34" charset="-122"/>
                <a:ea typeface="微软雅黑" panose="020B0503020204020204" pitchFamily="34" charset="-122"/>
              </a:rPr>
              <a:t>端软件的</a:t>
            </a:r>
            <a:r>
              <a:rPr lang="en-US" altLang="zh-CN" sz="2000" dirty="0">
                <a:solidFill>
                  <a:srgbClr val="1353A2"/>
                </a:solidFill>
                <a:latin typeface="微软雅黑" panose="020B0503020204020204" pitchFamily="34" charset="-122"/>
                <a:ea typeface="微软雅黑" panose="020B0503020204020204" pitchFamily="34" charset="-122"/>
              </a:rPr>
              <a:t>UI</a:t>
            </a:r>
            <a:r>
              <a:rPr lang="zh-CN" altLang="zh-CN" sz="2000" dirty="0">
                <a:solidFill>
                  <a:srgbClr val="1353A2"/>
                </a:solidFill>
                <a:latin typeface="微软雅黑" panose="020B0503020204020204" pitchFamily="34" charset="-122"/>
                <a:ea typeface="微软雅黑" panose="020B0503020204020204" pitchFamily="34" charset="-122"/>
              </a:rPr>
              <a:t>测试、功能测试和测试脚本编写。通过本章的学习，读者应当掌握移动</a:t>
            </a:r>
            <a:r>
              <a:rPr lang="en-US" altLang="zh-CN" sz="2000" dirty="0">
                <a:solidFill>
                  <a:srgbClr val="1353A2"/>
                </a:solidFill>
                <a:latin typeface="微软雅黑" panose="020B0503020204020204" pitchFamily="34" charset="-122"/>
                <a:ea typeface="微软雅黑" panose="020B0503020204020204" pitchFamily="34" charset="-122"/>
              </a:rPr>
              <a:t>App</a:t>
            </a:r>
            <a:r>
              <a:rPr lang="zh-CN" altLang="zh-CN" sz="2000" dirty="0">
                <a:solidFill>
                  <a:srgbClr val="1353A2"/>
                </a:solidFill>
                <a:latin typeface="微软雅黑" panose="020B0503020204020204" pitchFamily="34" charset="-122"/>
                <a:ea typeface="微软雅黑" panose="020B0503020204020204" pitchFamily="34" charset="-122"/>
              </a:rPr>
              <a:t>的测试方法与测试工具的使用。</a:t>
            </a:r>
            <a:endParaRPr lang="zh-CN" altLang="en-US" sz="2000" dirty="0">
              <a:solidFill>
                <a:srgbClr val="1353A2"/>
              </a:solidFill>
              <a:latin typeface="微软雅黑" panose="020B0503020204020204" pitchFamily="34" charset="-122"/>
              <a:ea typeface="微软雅黑" panose="020B0503020204020204" pitchFamily="34" charset="-122"/>
            </a:endParaRPr>
          </a:p>
        </p:txBody>
      </p:sp>
      <p:cxnSp>
        <p:nvCxnSpPr>
          <p:cNvPr id="94" name="直接连接符 71"/>
          <p:cNvCxnSpPr/>
          <p:nvPr/>
        </p:nvCxnSpPr>
        <p:spPr>
          <a:xfrm flipH="1">
            <a:off x="9202549" y="7121749"/>
            <a:ext cx="1474501" cy="1463953"/>
          </a:xfrm>
          <a:prstGeom prst="line">
            <a:avLst/>
          </a:prstGeom>
          <a:ln>
            <a:solidFill>
              <a:srgbClr val="FEA521"/>
            </a:solidFill>
          </a:ln>
        </p:spPr>
        <p:style>
          <a:lnRef idx="1">
            <a:schemeClr val="accent1"/>
          </a:lnRef>
          <a:fillRef idx="0">
            <a:schemeClr val="accent1"/>
          </a:fillRef>
          <a:effectRef idx="0">
            <a:schemeClr val="accent1"/>
          </a:effectRef>
          <a:fontRef idx="minor">
            <a:schemeClr val="tx1"/>
          </a:fontRef>
        </p:style>
      </p:cxnSp>
      <p:cxnSp>
        <p:nvCxnSpPr>
          <p:cNvPr id="95" name="直接连接符 73"/>
          <p:cNvCxnSpPr/>
          <p:nvPr/>
        </p:nvCxnSpPr>
        <p:spPr>
          <a:xfrm flipH="1">
            <a:off x="11069007" y="5941656"/>
            <a:ext cx="658541" cy="626903"/>
          </a:xfrm>
          <a:prstGeom prst="line">
            <a:avLst/>
          </a:prstGeom>
          <a:ln>
            <a:solidFill>
              <a:srgbClr val="05B0F3"/>
            </a:solidFill>
          </a:ln>
        </p:spPr>
        <p:style>
          <a:lnRef idx="1">
            <a:schemeClr val="accent1"/>
          </a:lnRef>
          <a:fillRef idx="0">
            <a:schemeClr val="accent1"/>
          </a:fillRef>
          <a:effectRef idx="0">
            <a:schemeClr val="accent1"/>
          </a:effectRef>
          <a:fontRef idx="minor">
            <a:schemeClr val="tx1"/>
          </a:fontRef>
        </p:style>
      </p:cxnSp>
      <p:pic>
        <p:nvPicPr>
          <p:cNvPr id="6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3321" y="1634705"/>
            <a:ext cx="4730773" cy="3870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3394075" y="1189990"/>
            <a:ext cx="554799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7.1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5727699" y="1981844"/>
            <a:ext cx="5387341" cy="31489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传统</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软件大多使用键盘和鼠标进行输入，移动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的输入方法比较多，除了键盘和鼠标之外，还包括触屏、电容笔、语音等，移动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测试时要测试多种输入方法是否都能正常使用。</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641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13902" y="1438584"/>
            <a:ext cx="2781617" cy="423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0469" y="5535930"/>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45" presetClass="entr" presetSubtype="0" fill="hold" nodeType="withEffect">
                                  <p:stCondLst>
                                    <p:cond delay="0"/>
                                  </p:stCondLst>
                                  <p:childTnLst>
                                    <p:set>
                                      <p:cBhvr>
                                        <p:cTn id="9" dur="1" fill="hold">
                                          <p:stCondLst>
                                            <p:cond delay="0"/>
                                          </p:stCondLst>
                                        </p:cTn>
                                        <p:tgtEl>
                                          <p:spTgt spid="264195"/>
                                        </p:tgtEl>
                                        <p:attrNameLst>
                                          <p:attrName>style.visibility</p:attrName>
                                        </p:attrNameLst>
                                      </p:cBhvr>
                                      <p:to>
                                        <p:strVal val="visible"/>
                                      </p:to>
                                    </p:set>
                                    <p:animEffect transition="in" filter="fade">
                                      <p:cBhvr>
                                        <p:cTn id="10" dur="2000"/>
                                        <p:tgtEl>
                                          <p:spTgt spid="264195"/>
                                        </p:tgtEl>
                                      </p:cBhvr>
                                    </p:animEffect>
                                    <p:anim calcmode="lin" valueType="num">
                                      <p:cBhvr>
                                        <p:cTn id="11" dur="2000" fill="hold"/>
                                        <p:tgtEl>
                                          <p:spTgt spid="264195"/>
                                        </p:tgtEl>
                                        <p:attrNameLst>
                                          <p:attrName>ppt_w</p:attrName>
                                        </p:attrNameLst>
                                      </p:cBhvr>
                                      <p:tavLst>
                                        <p:tav tm="0" fmla="#ppt_w*sin(2.5*pi*$)">
                                          <p:val>
                                            <p:fltVal val="0"/>
                                          </p:val>
                                        </p:tav>
                                        <p:tav tm="100000">
                                          <p:val>
                                            <p:fltVal val="1"/>
                                          </p:val>
                                        </p:tav>
                                      </p:tavLst>
                                    </p:anim>
                                    <p:anim calcmode="lin" valueType="num">
                                      <p:cBhvr>
                                        <p:cTn id="12" dur="2000" fill="hold"/>
                                        <p:tgtEl>
                                          <p:spTgt spid="264195"/>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7.1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2459988" y="2337444"/>
            <a:ext cx="4330701" cy="24987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传统</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软件使用鼠标操作，点击精确，而移动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大多是触屏操作，点击时误差较大，且不支持“鼠标”悬停事件。</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6521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71360" y="1490663"/>
            <a:ext cx="3517900" cy="4464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9054" y="5393777"/>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265219"/>
                                        </p:tgtEl>
                                        <p:attrNameLst>
                                          <p:attrName>style.visibility</p:attrName>
                                        </p:attrNameLst>
                                      </p:cBhvr>
                                      <p:to>
                                        <p:strVal val="visible"/>
                                      </p:to>
                                    </p:set>
                                    <p:animEffect transition="in" filter="fade">
                                      <p:cBhvr>
                                        <p:cTn id="10" dur="1000"/>
                                        <p:tgtEl>
                                          <p:spTgt spid="265219"/>
                                        </p:tgtEl>
                                      </p:cBhvr>
                                    </p:animEffect>
                                    <p:anim calcmode="lin" valueType="num">
                                      <p:cBhvr>
                                        <p:cTn id="11" dur="1000" fill="hold"/>
                                        <p:tgtEl>
                                          <p:spTgt spid="265219"/>
                                        </p:tgtEl>
                                        <p:attrNameLst>
                                          <p:attrName>ppt_x</p:attrName>
                                        </p:attrNameLst>
                                      </p:cBhvr>
                                      <p:tavLst>
                                        <p:tav tm="0">
                                          <p:val>
                                            <p:strVal val="#ppt_x"/>
                                          </p:val>
                                        </p:tav>
                                        <p:tav tm="100000">
                                          <p:val>
                                            <p:strVal val="#ppt_x"/>
                                          </p:val>
                                        </p:tav>
                                      </p:tavLst>
                                    </p:anim>
                                    <p:anim calcmode="lin" valueType="num">
                                      <p:cBhvr>
                                        <p:cTn id="12" dur="1000" fill="hold"/>
                                        <p:tgtEl>
                                          <p:spTgt spid="265219"/>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0835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7.2.1 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5791200" y="1941204"/>
            <a:ext cx="5119372" cy="31895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移动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测试主要测试</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界面（如窗口、菜单、对话框）布局、风格是否满足客户要求，文字表述是否简洁准确、页面是否美观、操作是否友好等。</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66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0318" y="1661795"/>
            <a:ext cx="3799984" cy="4312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266242"/>
                                        </p:tgtEl>
                                        <p:attrNameLst>
                                          <p:attrName>style.visibility</p:attrName>
                                        </p:attrNameLst>
                                      </p:cBhvr>
                                      <p:to>
                                        <p:strVal val="visible"/>
                                      </p:to>
                                    </p:set>
                                    <p:animEffect transition="in" filter="diamond(in)">
                                      <p:cBhvr>
                                        <p:cTn id="7" dur="2000"/>
                                        <p:tgtEl>
                                          <p:spTgt spid="266242"/>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0835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7.2.1 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291838" y="1942931"/>
            <a:ext cx="7040881" cy="3572222"/>
            <a:chOff x="3464559" y="1851491"/>
            <a:chExt cx="7040881" cy="3572222"/>
          </a:xfrm>
        </p:grpSpPr>
        <p:pic>
          <p:nvPicPr>
            <p:cNvPr id="2672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64559" y="1851491"/>
              <a:ext cx="7040881" cy="3572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4338320" y="2357764"/>
              <a:ext cx="5537200" cy="25596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、界面布局</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界面</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布局合理且友好，符合用户习惯。</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列表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型界面有滚动条。</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功能</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入口明显，容易找见</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0835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7.2.1 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291838" y="1942931"/>
            <a:ext cx="7040881" cy="3572222"/>
            <a:chOff x="3464559" y="1851491"/>
            <a:chExt cx="7040881" cy="3572222"/>
          </a:xfrm>
        </p:grpSpPr>
        <p:pic>
          <p:nvPicPr>
            <p:cNvPr id="2672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64559" y="1851491"/>
              <a:ext cx="7040881" cy="3572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4277361" y="2215522"/>
              <a:ext cx="5913120" cy="28238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、图形测试</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图片</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大小合适，显示清晰。</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页面</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字体与风格一致。</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背景</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颜色和字体、图片颜色搭配得当，让用户视觉体验良好。</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0835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7.2.1 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291838" y="1942931"/>
            <a:ext cx="7040881" cy="3572222"/>
            <a:chOff x="3464559" y="1851491"/>
            <a:chExt cx="7040881" cy="3572222"/>
          </a:xfrm>
        </p:grpSpPr>
        <p:pic>
          <p:nvPicPr>
            <p:cNvPr id="2672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64559" y="1851491"/>
              <a:ext cx="7040881" cy="3572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4754881" y="2357763"/>
              <a:ext cx="5344160" cy="255967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、内容测试</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文字</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表达准确，符合</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功能。</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文字</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没有错别字。</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文字</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用语简洁友好。</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0835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7.2.2 </a:t>
            </a:r>
            <a:r>
              <a:rPr lang="zh-CN" altLang="en-US" sz="3200" b="1" dirty="0" smtClean="0">
                <a:solidFill>
                  <a:srgbClr val="1353A2"/>
                </a:solidFill>
                <a:latin typeface="微软雅黑" panose="020B0503020204020204" pitchFamily="34" charset="-122"/>
                <a:ea typeface="微软雅黑" panose="020B0503020204020204" pitchFamily="34" charset="-122"/>
              </a:rPr>
              <a:t>功能测试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7" name="内容占位符 2"/>
          <p:cNvSpPr txBox="1"/>
          <p:nvPr/>
        </p:nvSpPr>
        <p:spPr>
          <a:xfrm>
            <a:off x="1422400" y="1392564"/>
            <a:ext cx="3708400" cy="8223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移动</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功能测试要点：</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5394960" y="1392564"/>
          <a:ext cx="4714169" cy="4906636"/>
        </p:xfrm>
        <a:graphic>
          <a:graphicData uri="http://schemas.openxmlformats.org/presentationml/2006/ole">
            <mc:AlternateContent xmlns:mc="http://schemas.openxmlformats.org/markup-compatibility/2006">
              <mc:Choice xmlns:v="urn:schemas-microsoft-com:vml" Requires="v">
                <p:oleObj spid="_x0000_s268323" name="Visio" r:id="rId1" imgW="4013200" imgH="4165600" progId="Visio.Drawing.11">
                  <p:embed/>
                </p:oleObj>
              </mc:Choice>
              <mc:Fallback>
                <p:oleObj name="Visio" r:id="rId1" imgW="4013200" imgH="41656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0" y="1392564"/>
                        <a:ext cx="4714169" cy="4906636"/>
                      </a:xfrm>
                      <a:prstGeom prst="rect">
                        <a:avLst/>
                      </a:prstGeom>
                      <a:noFill/>
                    </p:spPr>
                  </p:pic>
                </p:oleObj>
              </mc:Fallback>
            </mc:AlternateContent>
          </a:graphicData>
        </a:graphic>
      </p:graphicFrame>
      <p:pic>
        <p:nvPicPr>
          <p:cNvPr id="2" name="图片 1"/>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0835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7.2.2 </a:t>
            </a:r>
            <a:r>
              <a:rPr lang="zh-CN" altLang="en-US" sz="3200" b="1" dirty="0" smtClean="0">
                <a:solidFill>
                  <a:srgbClr val="1353A2"/>
                </a:solidFill>
                <a:latin typeface="微软雅黑" panose="020B0503020204020204" pitchFamily="34" charset="-122"/>
                <a:ea typeface="微软雅黑" panose="020B0503020204020204" pitchFamily="34" charset="-122"/>
              </a:rPr>
              <a:t>功能测试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7" name="内容占位符 2"/>
          <p:cNvSpPr txBox="1"/>
          <p:nvPr/>
        </p:nvSpPr>
        <p:spPr>
          <a:xfrm>
            <a:off x="1422400" y="1392564"/>
            <a:ext cx="10414000" cy="45510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、切换测试</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后台</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切换</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：当并行运行多个程序时，在程序之间进行切换，要确保再次切换回来时</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还保持在原来的页面上。</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删除</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进程</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：测试从后台直接删除进程，当再次打开</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时是否符合概要设计描述，同时测试删除进程时是否将</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建立的会话一起删除。</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锁</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屏</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：锁屏包括手动锁屏和自动锁屏，测试锁屏之后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响应是否符合概要设计的要求，例如再次打开时</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还保持原来的页面可以继续使用，当锁屏达到一定时间后就自动退出程序。</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 name="图片 1"/>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0835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7.2.2 </a:t>
            </a:r>
            <a:r>
              <a:rPr lang="zh-CN" altLang="en-US" sz="3200" b="1" dirty="0" smtClean="0">
                <a:solidFill>
                  <a:srgbClr val="1353A2"/>
                </a:solidFill>
                <a:latin typeface="微软雅黑" panose="020B0503020204020204" pitchFamily="34" charset="-122"/>
                <a:ea typeface="微软雅黑" panose="020B0503020204020204" pitchFamily="34" charset="-122"/>
              </a:rPr>
              <a:t>功能测试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2075815" y="1412884"/>
            <a:ext cx="5770880" cy="45307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、推送测试</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使用计算机时，经常会收到推送信息，这些推送有的是系统推送，有的是软件推送。在移动端，移动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也会推送，例如支付宝推送一个红包、今日头条推送实时热点新闻等，移动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的推送功能也需要进行测试，确保</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推送及时，并且用户可以及时收到推送。</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71362" name="Picture 2" descr="http://img1.juimg.com/161003/327706-1610030F43495.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46695" y="1532572"/>
            <a:ext cx="3314700" cy="392430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6" presetClass="entr" presetSubtype="32" fill="hold" nodeType="withEffect">
                                  <p:stCondLst>
                                    <p:cond delay="0"/>
                                  </p:stCondLst>
                                  <p:childTnLst>
                                    <p:set>
                                      <p:cBhvr>
                                        <p:cTn id="9" dur="1" fill="hold">
                                          <p:stCondLst>
                                            <p:cond delay="0"/>
                                          </p:stCondLst>
                                        </p:cTn>
                                        <p:tgtEl>
                                          <p:spTgt spid="271362"/>
                                        </p:tgtEl>
                                        <p:attrNameLst>
                                          <p:attrName>style.visibility</p:attrName>
                                        </p:attrNameLst>
                                      </p:cBhvr>
                                      <p:to>
                                        <p:strVal val="visible"/>
                                      </p:to>
                                    </p:set>
                                    <p:animEffect transition="in" filter="circle(out)">
                                      <p:cBhvr>
                                        <p:cTn id="10" dur="2000"/>
                                        <p:tgtEl>
                                          <p:spTgt spid="271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7.1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7" name="内容占位符 2"/>
          <p:cNvSpPr txBox="1"/>
          <p:nvPr/>
        </p:nvSpPr>
        <p:spPr>
          <a:xfrm>
            <a:off x="6045199" y="2205364"/>
            <a:ext cx="4216401" cy="28644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移动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（移动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Application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，移动应用服务）是针对手机、平板等移动连接到互联网的业务或者无线网卡业务而开发的应用程序。</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293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38754" y="1368739"/>
            <a:ext cx="2087245" cy="4781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55" presetClass="entr" presetSubtype="0" fill="hold" nodeType="afterEffect">
                                  <p:stCondLst>
                                    <p:cond delay="0"/>
                                  </p:stCondLst>
                                  <p:childTnLst>
                                    <p:set>
                                      <p:cBhvr>
                                        <p:cTn id="10" dur="1" fill="hold">
                                          <p:stCondLst>
                                            <p:cond delay="0"/>
                                          </p:stCondLst>
                                        </p:cTn>
                                        <p:tgtEl>
                                          <p:spTgt spid="252931"/>
                                        </p:tgtEl>
                                        <p:attrNameLst>
                                          <p:attrName>style.visibility</p:attrName>
                                        </p:attrNameLst>
                                      </p:cBhvr>
                                      <p:to>
                                        <p:strVal val="visible"/>
                                      </p:to>
                                    </p:set>
                                    <p:anim calcmode="lin" valueType="num">
                                      <p:cBhvr>
                                        <p:cTn id="11" dur="1000" fill="hold"/>
                                        <p:tgtEl>
                                          <p:spTgt spid="252931"/>
                                        </p:tgtEl>
                                        <p:attrNameLst>
                                          <p:attrName>ppt_w</p:attrName>
                                        </p:attrNameLst>
                                      </p:cBhvr>
                                      <p:tavLst>
                                        <p:tav tm="0">
                                          <p:val>
                                            <p:strVal val="#ppt_w*0.70"/>
                                          </p:val>
                                        </p:tav>
                                        <p:tav tm="100000">
                                          <p:val>
                                            <p:strVal val="#ppt_w"/>
                                          </p:val>
                                        </p:tav>
                                      </p:tavLst>
                                    </p:anim>
                                    <p:anim calcmode="lin" valueType="num">
                                      <p:cBhvr>
                                        <p:cTn id="12" dur="1000" fill="hold"/>
                                        <p:tgtEl>
                                          <p:spTgt spid="252931"/>
                                        </p:tgtEl>
                                        <p:attrNameLst>
                                          <p:attrName>ppt_h</p:attrName>
                                        </p:attrNameLst>
                                      </p:cBhvr>
                                      <p:tavLst>
                                        <p:tav tm="0">
                                          <p:val>
                                            <p:strVal val="#ppt_h"/>
                                          </p:val>
                                        </p:tav>
                                        <p:tav tm="100000">
                                          <p:val>
                                            <p:strVal val="#ppt_h"/>
                                          </p:val>
                                        </p:tav>
                                      </p:tavLst>
                                    </p:anim>
                                    <p:animEffect transition="in" filter="fade">
                                      <p:cBhvr>
                                        <p:cTn id="13" dur="1000"/>
                                        <p:tgtEl>
                                          <p:spTgt spid="252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0835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7.2.3 </a:t>
            </a:r>
            <a:r>
              <a:rPr lang="zh-CN" altLang="en-US" sz="3200" b="1" dirty="0">
                <a:solidFill>
                  <a:srgbClr val="1353A2"/>
                </a:solidFill>
                <a:latin typeface="微软雅黑" panose="020B0503020204020204" pitchFamily="34" charset="-122"/>
                <a:ea typeface="微软雅黑" panose="020B0503020204020204" pitchFamily="34" charset="-122"/>
              </a:rPr>
              <a:t>专项</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2" name="组合 1"/>
          <p:cNvGrpSpPr/>
          <p:nvPr/>
        </p:nvGrpSpPr>
        <p:grpSpPr>
          <a:xfrm>
            <a:off x="4530407" y="1355090"/>
            <a:ext cx="4038600" cy="4838700"/>
            <a:chOff x="4337367" y="1355090"/>
            <a:chExt cx="4038600" cy="4838700"/>
          </a:xfrm>
        </p:grpSpPr>
        <p:pic>
          <p:nvPicPr>
            <p:cNvPr id="273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37367" y="1355090"/>
              <a:ext cx="40386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p:nvPr/>
          </p:nvSpPr>
          <p:spPr>
            <a:xfrm>
              <a:off x="4859654" y="1666884"/>
              <a:ext cx="2994026" cy="40430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移动</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专项测试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  安装测试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  卸载测试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  升级测试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  交互性测试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  弱网测试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  耗电量测试</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0835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7.2.3 </a:t>
            </a:r>
            <a:r>
              <a:rPr lang="zh-CN" altLang="en-US" sz="3200" b="1" dirty="0">
                <a:solidFill>
                  <a:srgbClr val="1353A2"/>
                </a:solidFill>
                <a:latin typeface="微软雅黑" panose="020B0503020204020204" pitchFamily="34" charset="-122"/>
                <a:ea typeface="微软雅黑" panose="020B0503020204020204" pitchFamily="34" charset="-122"/>
              </a:rPr>
              <a:t>专项</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1679574" y="1829444"/>
            <a:ext cx="9821546" cy="33216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、安装测试</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移动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安装渠道比较多，如谷歌应用商店、应用宝等，甚至可以通过扫码安装，对于多渠道的安装方式，在测试时每个渠道都要进行测试，以确保通过每个渠道都能正确安装软件。对于已经安装的软件，如果再次安装，要弹出已安装或更新提示，而不是产生冲突</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0835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7.2.3 </a:t>
            </a:r>
            <a:r>
              <a:rPr lang="zh-CN" altLang="en-US" sz="3200" b="1" dirty="0">
                <a:solidFill>
                  <a:srgbClr val="1353A2"/>
                </a:solidFill>
                <a:latin typeface="微软雅黑" panose="020B0503020204020204" pitchFamily="34" charset="-122"/>
                <a:ea typeface="微软雅黑" panose="020B0503020204020204" pitchFamily="34" charset="-122"/>
              </a:rPr>
              <a:t>专项</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1513840" y="1605924"/>
            <a:ext cx="10180320" cy="41446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移动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设备比较多，例如一个品牌的手机会有不同的系列，每个系列也会有多个型号，此外，移动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所依赖的平台也比较多，在测试时要考虑</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对不同手机、不同操作系统的兼容性</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在安装过程中是否可以取消安装，如果可以取消安装，确保取消安装的处理要与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概要设计描述一致，例如，如果</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概要设计描述取消安装的处理过程为：取消安装进行回滚处理，将已经安装的文件全部删除；那么在实际取消安装时也必须如此处理</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0835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7.2.3 </a:t>
            </a:r>
            <a:r>
              <a:rPr lang="zh-CN" altLang="en-US" sz="3200" b="1" dirty="0">
                <a:solidFill>
                  <a:srgbClr val="1353A2"/>
                </a:solidFill>
                <a:latin typeface="微软雅黑" panose="020B0503020204020204" pitchFamily="34" charset="-122"/>
                <a:ea typeface="微软雅黑" panose="020B0503020204020204" pitchFamily="34" charset="-122"/>
              </a:rPr>
              <a:t>专项</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1513840" y="1727844"/>
            <a:ext cx="10180320" cy="38093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如果</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安装过程出现意外情况，如死机、重启、电量耗尽关机等，</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安装的处理是否与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概要设计一致，如中断安装，当再次开机时继续安装；启动后台进程守护安装，当再次开机时提示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安装完成。</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如果</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移动设备空间不足，要确保有相应提示，例如，当剩下</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100MB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空间时，要安装一个</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200MB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，有的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直接提示空间不足，无法安装；有的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会先安装，待空间用尽时再提示</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0835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7.2.3 </a:t>
            </a:r>
            <a:r>
              <a:rPr lang="zh-CN" altLang="en-US" sz="3200" b="1" dirty="0">
                <a:solidFill>
                  <a:srgbClr val="1353A2"/>
                </a:solidFill>
                <a:latin typeface="微软雅黑" panose="020B0503020204020204" pitchFamily="34" charset="-122"/>
                <a:ea typeface="微软雅黑" panose="020B0503020204020204" pitchFamily="34" charset="-122"/>
              </a:rPr>
              <a:t>专项</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1513840" y="2347604"/>
            <a:ext cx="10180320" cy="18687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安装过程要进行</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测试，例如给用户提供进度条提示。</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安装完成之后，测试其是否能正常运行，安装后的文件夹及文件是否写入到了指定的目录下。</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0835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7.2.3 </a:t>
            </a:r>
            <a:r>
              <a:rPr lang="zh-CN" altLang="en-US" sz="3200" b="1" dirty="0">
                <a:solidFill>
                  <a:srgbClr val="1353A2"/>
                </a:solidFill>
                <a:latin typeface="微软雅黑" panose="020B0503020204020204" pitchFamily="34" charset="-122"/>
                <a:ea typeface="微软雅黑" panose="020B0503020204020204" pitchFamily="34" charset="-122"/>
              </a:rPr>
              <a:t>专项</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1679574" y="1829444"/>
            <a:ext cx="9821546" cy="37280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、卸载测试</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卸载时，有卸载提示信息。</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在卸载过程中是否支持取消卸载，如果支持取消卸载，要确保取消卸载的处理与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概要设计描述一致。</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卸载</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软件的过程中如果出现意外情况，如死机、重启、电量耗尽关机等，要有相应的处理措施，如进行回滚，当再次开机时需要重新卸载</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0835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7.2.3 </a:t>
            </a:r>
            <a:r>
              <a:rPr lang="zh-CN" altLang="en-US" sz="3200" b="1" dirty="0">
                <a:solidFill>
                  <a:srgbClr val="1353A2"/>
                </a:solidFill>
                <a:latin typeface="微软雅黑" panose="020B0503020204020204" pitchFamily="34" charset="-122"/>
                <a:ea typeface="微软雅黑" panose="020B0503020204020204" pitchFamily="34" charset="-122"/>
              </a:rPr>
              <a:t>专项</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1679574" y="1829444"/>
            <a:ext cx="9821546" cy="37077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、卸载测试</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中断</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卸载，当再次开机时继续卸载；启动后台进程守护卸载，当再次开机时提示卸载完成。</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卸载</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过程要进行</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测试，例如给用户提供进度条提示。</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卸载完成之后，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相应的安装文件是否要全部删除，应当给用户一个提示信息，提示相应文件全部删除或者让用户自己选择是否删除。</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0835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7.2.3 </a:t>
            </a:r>
            <a:r>
              <a:rPr lang="zh-CN" altLang="en-US" sz="3200" b="1" dirty="0">
                <a:solidFill>
                  <a:srgbClr val="1353A2"/>
                </a:solidFill>
                <a:latin typeface="微软雅黑" panose="020B0503020204020204" pitchFamily="34" charset="-122"/>
                <a:ea typeface="微软雅黑" panose="020B0503020204020204" pitchFamily="34" charset="-122"/>
              </a:rPr>
              <a:t>专项</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1679574" y="1829444"/>
            <a:ext cx="9821546" cy="37077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、升级测试</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如果</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有新版本升级，打开软件时要有相应提示。</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升级</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包下载中断时要有相应处理措施，支持继续下载或者重新下载。</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安装渠道有多种，相应的升级渠道也有多种，要对多渠道升级进行测试，确保每个渠道的升级都能顺利完成。</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不同操作系统版本时软件升级是否都能通过</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0835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7.2.3 </a:t>
            </a:r>
            <a:r>
              <a:rPr lang="zh-CN" altLang="en-US" sz="3200" b="1" dirty="0">
                <a:solidFill>
                  <a:srgbClr val="1353A2"/>
                </a:solidFill>
                <a:latin typeface="微软雅黑" panose="020B0503020204020204" pitchFamily="34" charset="-122"/>
                <a:ea typeface="微软雅黑" panose="020B0503020204020204" pitchFamily="34" charset="-122"/>
              </a:rPr>
              <a:t>专项</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1679574" y="1829444"/>
            <a:ext cx="9821546" cy="37077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、交互性测试</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移动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设备大多具有电话、短信、蓝牙、手电筒等功能，在使用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时难免会受到干扰，例如使用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时，如果需要拨打</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接听电话、启动蓝牙、相机、手电筒等，</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要做好相应的处理措施，确保</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不会产生功能性错误。</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0835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7.2.3 </a:t>
            </a:r>
            <a:r>
              <a:rPr lang="zh-CN" altLang="en-US" sz="3200" b="1" dirty="0">
                <a:solidFill>
                  <a:srgbClr val="1353A2"/>
                </a:solidFill>
                <a:latin typeface="微软雅黑" panose="020B0503020204020204" pitchFamily="34" charset="-122"/>
                <a:ea typeface="微软雅黑" panose="020B0503020204020204" pitchFamily="34" charset="-122"/>
              </a:rPr>
              <a:t>专项</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1679574" y="1829444"/>
            <a:ext cx="9821546" cy="37077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、弱网测试</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移动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使用移动网络，移动网络的情况比较复杂，网络信号会受到环境的影响，容易发生网络不稳定的情况，而很多</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的一些隐藏问题只有在复杂的网络环境下才会显现出来，例如正在使用的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遇到网络信号切换或变弱时，</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不能响应或产生功能性错误，因此在测试时要特别对</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进行弱网测试，及早发现问题。</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7.1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350259" y="1819903"/>
            <a:ext cx="6558643" cy="3825875"/>
            <a:chOff x="2893059" y="1762124"/>
            <a:chExt cx="6558643" cy="3825875"/>
          </a:xfrm>
        </p:grpSpPr>
        <p:pic>
          <p:nvPicPr>
            <p:cNvPr id="2539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93059" y="1762124"/>
              <a:ext cx="6558643" cy="382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txBox="1"/>
            <p:nvPr/>
          </p:nvSpPr>
          <p:spPr>
            <a:xfrm>
              <a:off x="4874439" y="2405383"/>
              <a:ext cx="2828388" cy="25393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移动</a:t>
              </a: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特性：</a:t>
              </a:r>
              <a:endParaRPr lang="en-US" altLang="zh-CN" sz="24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sldjump"/>
                </a:rPr>
                <a:t>●  设备多样性</a:t>
              </a:r>
              <a:endParaRPr lang="en-US" altLang="zh-CN" sz="24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sldjump"/>
                </a:rPr>
                <a:t>●  网络多样性</a:t>
              </a:r>
              <a:endParaRPr lang="en-US" altLang="zh-CN" sz="24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hlinkClick r:id="rId4" action="ppaction://hlinksldjump"/>
                </a:rPr>
                <a:t>●  平台多样性</a:t>
              </a:r>
              <a:endParaRPr lang="en-US"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5"/>
            </p:custDataLst>
          </p:nvPr>
        </p:nvPicPr>
        <p:blipFill>
          <a:blip r:embed="rId6"/>
          <a:stretch>
            <a:fillRect/>
          </a:stretch>
        </p:blipFill>
        <p:spPr>
          <a:xfrm>
            <a:off x="8632825" y="0"/>
            <a:ext cx="3138805" cy="103822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0835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7.2.3 </a:t>
            </a:r>
            <a:r>
              <a:rPr lang="zh-CN" altLang="en-US" sz="3200" b="1" dirty="0">
                <a:solidFill>
                  <a:srgbClr val="1353A2"/>
                </a:solidFill>
                <a:latin typeface="微软雅黑" panose="020B0503020204020204" pitchFamily="34" charset="-122"/>
                <a:ea typeface="微软雅黑" panose="020B0503020204020204" pitchFamily="34" charset="-122"/>
              </a:rPr>
              <a:t>专项</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a:xfrm>
            <a:off x="1679574" y="1829444"/>
            <a:ext cx="9821546" cy="37077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、耗电量测试</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移动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设备电量一直是困扰用户的一个问题，同时也是移动设备发展的一个瓶颈，如果</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架构设计不好，或者代码有缺陷，就可能导致电量消耗比较高，因此</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耗电量测试也很重要。如果</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耗电量较高，改进</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使其在电量不足的情况下，让</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释放掉一部分性能以节省电量。</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0835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7.2.4 </a:t>
            </a:r>
            <a:r>
              <a:rPr lang="zh-CN" altLang="en-US" sz="3200" b="1" dirty="0">
                <a:solidFill>
                  <a:srgbClr val="1353A2"/>
                </a:solidFill>
                <a:latin typeface="微软雅黑" panose="020B0503020204020204" pitchFamily="34" charset="-122"/>
                <a:ea typeface="微软雅黑" panose="020B0503020204020204" pitchFamily="34" charset="-122"/>
              </a:rPr>
              <a:t>性能</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2" name="组合 1"/>
          <p:cNvGrpSpPr/>
          <p:nvPr/>
        </p:nvGrpSpPr>
        <p:grpSpPr>
          <a:xfrm>
            <a:off x="4262458" y="1543368"/>
            <a:ext cx="4114123" cy="4247832"/>
            <a:chOff x="3602397" y="1462088"/>
            <a:chExt cx="4114123" cy="4247832"/>
          </a:xfrm>
        </p:grpSpPr>
        <p:pic>
          <p:nvPicPr>
            <p:cNvPr id="27443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02397" y="1462088"/>
              <a:ext cx="4114123" cy="4247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p:nvPr/>
          </p:nvSpPr>
          <p:spPr>
            <a:xfrm>
              <a:off x="4218404" y="2087726"/>
              <a:ext cx="2882107" cy="29965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移动</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性能测试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  边界测试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  压力测试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  响应能力测试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  耗能测试</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0835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7.2.4 </a:t>
            </a:r>
            <a:r>
              <a:rPr lang="zh-CN" altLang="en-US" sz="3200" b="1" dirty="0">
                <a:solidFill>
                  <a:srgbClr val="1353A2"/>
                </a:solidFill>
                <a:latin typeface="微软雅黑" panose="020B0503020204020204" pitchFamily="34" charset="-122"/>
                <a:ea typeface="微软雅黑" panose="020B0503020204020204" pitchFamily="34" charset="-122"/>
              </a:rPr>
              <a:t>性能</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679574" y="1514484"/>
            <a:ext cx="9821546" cy="39719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、边界测试</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各种边界压力下，如电量不足、存储空间不足、网络不稳定，测试</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是否能正确响应、正常运行</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、压力测试</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对移动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不断施加压力，如不断增加负载、不断增大数据吞吐量等以确定</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的服务瓶颈，获得</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能提供的最大服务级别，确定</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性能是否满足用户需求。</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30835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7.2.4 </a:t>
            </a:r>
            <a:r>
              <a:rPr lang="zh-CN" altLang="en-US" sz="3200" b="1" dirty="0">
                <a:solidFill>
                  <a:srgbClr val="1353A2"/>
                </a:solidFill>
                <a:latin typeface="微软雅黑" panose="020B0503020204020204" pitchFamily="34" charset="-122"/>
                <a:ea typeface="微软雅黑" panose="020B0503020204020204" pitchFamily="34" charset="-122"/>
              </a:rPr>
              <a:t>性能</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679574" y="1514484"/>
            <a:ext cx="9821546" cy="39719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、响应能力测试</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响应</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能力测试实质上也是一种压力测试，在一定条件下</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是否可以正确响应，响应时间是否超过了客户需求。</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、耗能测试</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运行时对移动设备的资源占用情况，包括内存、</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CPU</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消耗，</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长期运行时耗电量、耗流量情况，验证</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对资源的消耗是否满足用户需求。</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669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7.3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4594859" y="1341120"/>
          <a:ext cx="4327843" cy="4905930"/>
        </p:xfrm>
        <a:graphic>
          <a:graphicData uri="http://schemas.openxmlformats.org/presentationml/2006/ole">
            <mc:AlternateContent xmlns:mc="http://schemas.openxmlformats.org/markup-compatibility/2006">
              <mc:Choice xmlns:v="urn:schemas-microsoft-com:vml" Requires="v">
                <p:oleObj spid="_x0000_s275491" name="Visio" r:id="rId1" imgW="5143500" imgH="5829300" progId="Visio.Drawing.11">
                  <p:embed/>
                </p:oleObj>
              </mc:Choice>
              <mc:Fallback>
                <p:oleObj name="Visio" r:id="rId1" imgW="5143500" imgH="58293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859" y="1341120"/>
                        <a:ext cx="4327843" cy="4905930"/>
                      </a:xfrm>
                      <a:prstGeom prst="rect">
                        <a:avLst/>
                      </a:prstGeom>
                      <a:noFill/>
                    </p:spPr>
                  </p:pic>
                </p:oleObj>
              </mc:Fallback>
            </mc:AlternateContent>
          </a:graphicData>
        </a:graphic>
      </p:graphicFrame>
      <p:pic>
        <p:nvPicPr>
          <p:cNvPr id="5" name="图片 4"/>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669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7.3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内容占位符 2"/>
          <p:cNvSpPr txBox="1"/>
          <p:nvPr/>
        </p:nvSpPr>
        <p:spPr>
          <a:xfrm>
            <a:off x="1544320" y="1636404"/>
            <a:ext cx="10129520" cy="40735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接受测试版本</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：由开发人员提交给测试人员。</a:t>
            </a:r>
            <a:endPar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版本测试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：主要检查测试</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开发阶段对应的版本是否一致。</a:t>
            </a:r>
            <a:endPar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：检查</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界面是否与需求设计的效果一致。</a:t>
            </a:r>
            <a:endPar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功能测试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：核对项目需求文档，测试</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功能是否满足客户需求。</a:t>
            </a:r>
            <a:endPar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专项测试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：对移动</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进行专项测试。</a:t>
            </a:r>
            <a:endPar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正式环境测试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：模拟实际使用环境进行测试</a:t>
            </a:r>
            <a:endPar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上线准备</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：测试通过后，对测试结果进行总结分析，为</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上线作准备。</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7" y="501700"/>
            <a:ext cx="6009643"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楷体" panose="02010609060101010101" pitchFamily="49" charset="-122"/>
                <a:ea typeface="楷体" panose="02010609060101010101" pitchFamily="49" charset="-122"/>
                <a:sym typeface="Wingdings" panose="05000000000000000000"/>
              </a:rPr>
              <a:t></a:t>
            </a:r>
            <a:r>
              <a:rPr lang="zh-CN" altLang="zh-CN" sz="3200" b="1" dirty="0">
                <a:solidFill>
                  <a:srgbClr val="1353A2"/>
                </a:solidFill>
                <a:latin typeface="楷体" panose="02010609060101010101" pitchFamily="49" charset="-122"/>
                <a:ea typeface="楷体" panose="02010609060101010101" pitchFamily="49" charset="-122"/>
              </a:rPr>
              <a:t>多学一招</a:t>
            </a:r>
            <a:r>
              <a:rPr lang="zh-CN" altLang="zh-CN" sz="3200" b="1" dirty="0" smtClean="0">
                <a:solidFill>
                  <a:srgbClr val="1353A2"/>
                </a:solidFill>
                <a:latin typeface="楷体" panose="02010609060101010101" pitchFamily="49" charset="-122"/>
                <a:ea typeface="楷体" panose="02010609060101010101" pitchFamily="49" charset="-122"/>
              </a:rPr>
              <a:t>：</a:t>
            </a:r>
            <a:r>
              <a:rPr lang="zh-CN" altLang="en-US" sz="3200" b="1" dirty="0" smtClean="0">
                <a:solidFill>
                  <a:srgbClr val="1353A2"/>
                </a:solidFill>
                <a:latin typeface="楷体" panose="02010609060101010101" pitchFamily="49" charset="-122"/>
                <a:ea typeface="楷体" panose="02010609060101010101" pitchFamily="49" charset="-122"/>
              </a:rPr>
              <a:t>第三方测试平台</a:t>
            </a:r>
            <a:endParaRPr lang="zh-CN" altLang="zh-CN" sz="3200" b="1" dirty="0">
              <a:solidFill>
                <a:srgbClr val="1353A2"/>
              </a:solidFill>
              <a:latin typeface="楷体" panose="02010609060101010101" pitchFamily="49" charset="-122"/>
              <a:ea typeface="楷体" panose="02010609060101010101" pitchFamily="49" charset="-122"/>
            </a:endParaRPr>
          </a:p>
        </p:txBody>
      </p:sp>
      <p:sp>
        <p:nvSpPr>
          <p:cNvPr id="7" name="内容占位符 2"/>
          <p:cNvSpPr txBox="1"/>
          <p:nvPr/>
        </p:nvSpPr>
        <p:spPr>
          <a:xfrm>
            <a:off x="5648960" y="1822456"/>
            <a:ext cx="5919595" cy="367410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移动</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端软件可以使用第三方云测平台进行测试，第三方平台如阿里</a:t>
            </a:r>
            <a:r>
              <a:rPr lang="en-US" altLang="zh-CN" sz="2400" dirty="0" err="1">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EasyTest</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、华为云测、贯众云测试等，提供了全面专业的测试服务，如不同品牌机型、操作系统版本、性能测试、功能测试等，极大的提高了移动</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App</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测试效率。</a:t>
            </a:r>
            <a:endPar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2887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1499" y="1647505"/>
            <a:ext cx="3545951" cy="4024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8770"/>
                                        </p:tgtEl>
                                        <p:attrNameLst>
                                          <p:attrName>style.visibility</p:attrName>
                                        </p:attrNameLst>
                                      </p:cBhvr>
                                      <p:to>
                                        <p:strVal val="visible"/>
                                      </p:to>
                                    </p:set>
                                    <p:animEffect transition="in" filter="fade">
                                      <p:cBhvr>
                                        <p:cTn id="7" dur="500"/>
                                        <p:tgtEl>
                                          <p:spTgt spid="28877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669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7.4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内容占位符 2"/>
          <p:cNvSpPr txBox="1"/>
          <p:nvPr/>
        </p:nvSpPr>
        <p:spPr>
          <a:xfrm>
            <a:off x="1869440" y="1636403"/>
            <a:ext cx="5222240" cy="40735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场</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需求和智能机的高速发展使得移动端软件功能越来越复杂，移动端的技术方案多样化，做好移动端应用面临着许多挑战。移动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测试需要大量的人力物力，耗时且测试过程复杂，手动对</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进行测试是不可取的，一般都借助测试工具进行测试。</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897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57440" y="1281684"/>
            <a:ext cx="3415030" cy="4782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31" presetClass="entr" presetSubtype="0" fill="hold" nodeType="withEffect">
                                  <p:stCondLst>
                                    <p:cond delay="0"/>
                                  </p:stCondLst>
                                  <p:childTnLst>
                                    <p:set>
                                      <p:cBhvr>
                                        <p:cTn id="9" dur="1" fill="hold">
                                          <p:stCondLst>
                                            <p:cond delay="0"/>
                                          </p:stCondLst>
                                        </p:cTn>
                                        <p:tgtEl>
                                          <p:spTgt spid="289794"/>
                                        </p:tgtEl>
                                        <p:attrNameLst>
                                          <p:attrName>style.visibility</p:attrName>
                                        </p:attrNameLst>
                                      </p:cBhvr>
                                      <p:to>
                                        <p:strVal val="visible"/>
                                      </p:to>
                                    </p:set>
                                    <p:anim calcmode="lin" valueType="num">
                                      <p:cBhvr>
                                        <p:cTn id="10" dur="1000" fill="hold"/>
                                        <p:tgtEl>
                                          <p:spTgt spid="289794"/>
                                        </p:tgtEl>
                                        <p:attrNameLst>
                                          <p:attrName>ppt_w</p:attrName>
                                        </p:attrNameLst>
                                      </p:cBhvr>
                                      <p:tavLst>
                                        <p:tav tm="0">
                                          <p:val>
                                            <p:fltVal val="0"/>
                                          </p:val>
                                        </p:tav>
                                        <p:tav tm="100000">
                                          <p:val>
                                            <p:strVal val="#ppt_w"/>
                                          </p:val>
                                        </p:tav>
                                      </p:tavLst>
                                    </p:anim>
                                    <p:anim calcmode="lin" valueType="num">
                                      <p:cBhvr>
                                        <p:cTn id="11" dur="1000" fill="hold"/>
                                        <p:tgtEl>
                                          <p:spTgt spid="289794"/>
                                        </p:tgtEl>
                                        <p:attrNameLst>
                                          <p:attrName>ppt_h</p:attrName>
                                        </p:attrNameLst>
                                      </p:cBhvr>
                                      <p:tavLst>
                                        <p:tav tm="0">
                                          <p:val>
                                            <p:fltVal val="0"/>
                                          </p:val>
                                        </p:tav>
                                        <p:tav tm="100000">
                                          <p:val>
                                            <p:strVal val="#ppt_h"/>
                                          </p:val>
                                        </p:tav>
                                      </p:tavLst>
                                    </p:anim>
                                    <p:anim calcmode="lin" valueType="num">
                                      <p:cBhvr>
                                        <p:cTn id="12" dur="1000" fill="hold"/>
                                        <p:tgtEl>
                                          <p:spTgt spid="289794"/>
                                        </p:tgtEl>
                                        <p:attrNameLst>
                                          <p:attrName>style.rotation</p:attrName>
                                        </p:attrNameLst>
                                      </p:cBhvr>
                                      <p:tavLst>
                                        <p:tav tm="0">
                                          <p:val>
                                            <p:fltVal val="90"/>
                                          </p:val>
                                        </p:tav>
                                        <p:tav tm="100000">
                                          <p:val>
                                            <p:fltVal val="0"/>
                                          </p:val>
                                        </p:tav>
                                      </p:tavLst>
                                    </p:anim>
                                    <p:animEffect transition="in" filter="fade">
                                      <p:cBhvr>
                                        <p:cTn id="13" dur="1000"/>
                                        <p:tgtEl>
                                          <p:spTgt spid="289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669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7.4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内容占位符 2"/>
          <p:cNvSpPr txBox="1"/>
          <p:nvPr/>
        </p:nvSpPr>
        <p:spPr>
          <a:xfrm>
            <a:off x="6319520" y="1961523"/>
            <a:ext cx="5222240" cy="31794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Appium</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是一个开源、跨平台的自动化测试框架，它使用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WebDriver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协议驱动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设备、</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iOS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设备和</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Windows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应用程序。</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908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11398" y="2341566"/>
            <a:ext cx="3457575"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90818"/>
                                        </p:tgtEl>
                                        <p:attrNameLst>
                                          <p:attrName>style.visibility</p:attrName>
                                        </p:attrNameLst>
                                      </p:cBhvr>
                                      <p:to>
                                        <p:strVal val="visible"/>
                                      </p:to>
                                    </p:set>
                                    <p:animEffect transition="in" filter="wheel(1)">
                                      <p:cBhvr>
                                        <p:cTn id="7" dur="2000"/>
                                        <p:tgtEl>
                                          <p:spTgt spid="290818"/>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669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7.4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内容占位符 2"/>
          <p:cNvSpPr txBox="1"/>
          <p:nvPr/>
        </p:nvSpPr>
        <p:spPr>
          <a:xfrm>
            <a:off x="1300480" y="1422400"/>
            <a:ext cx="10261600" cy="4561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）测试对象</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移动</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原生应用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：单纯用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iOS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或者</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开发语言编写的、针对具体某类移动设备、可直接被安装到设备里的应用，这类程序一般可通过应用商店获取。</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移动</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应用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：移动浏览器访问的应用（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支持</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iOS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上的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Safari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上的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Chrome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混合</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应用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：原生代码封装网页视图的应用程序，如淘宝客户端。混合应用使用网页技术开发，用原生代码进行封装</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7.1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6380477" y="1392564"/>
            <a:ext cx="4790441" cy="35553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传统</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的软件都是安装在计算机中，缺乏随时随地使用的优势。移动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可以安装的设备比较多，如手机、平板电脑、智能手表等，这些设备轻巧便携，满足了用户对移动生活、工作的强烈需求。</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497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58998" y="1870082"/>
            <a:ext cx="3618231" cy="4360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0228" y="5586730"/>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31" presetClass="entr" presetSubtype="0" fill="hold" nodeType="withEffect">
                                  <p:stCondLst>
                                    <p:cond delay="0"/>
                                  </p:stCondLst>
                                  <p:childTnLst>
                                    <p:set>
                                      <p:cBhvr>
                                        <p:cTn id="9" dur="1" fill="hold">
                                          <p:stCondLst>
                                            <p:cond delay="0"/>
                                          </p:stCondLst>
                                        </p:cTn>
                                        <p:tgtEl>
                                          <p:spTgt spid="254979"/>
                                        </p:tgtEl>
                                        <p:attrNameLst>
                                          <p:attrName>style.visibility</p:attrName>
                                        </p:attrNameLst>
                                      </p:cBhvr>
                                      <p:to>
                                        <p:strVal val="visible"/>
                                      </p:to>
                                    </p:set>
                                    <p:anim calcmode="lin" valueType="num">
                                      <p:cBhvr>
                                        <p:cTn id="10" dur="1000" fill="hold"/>
                                        <p:tgtEl>
                                          <p:spTgt spid="254979"/>
                                        </p:tgtEl>
                                        <p:attrNameLst>
                                          <p:attrName>ppt_w</p:attrName>
                                        </p:attrNameLst>
                                      </p:cBhvr>
                                      <p:tavLst>
                                        <p:tav tm="0">
                                          <p:val>
                                            <p:fltVal val="0"/>
                                          </p:val>
                                        </p:tav>
                                        <p:tav tm="100000">
                                          <p:val>
                                            <p:strVal val="#ppt_w"/>
                                          </p:val>
                                        </p:tav>
                                      </p:tavLst>
                                    </p:anim>
                                    <p:anim calcmode="lin" valueType="num">
                                      <p:cBhvr>
                                        <p:cTn id="11" dur="1000" fill="hold"/>
                                        <p:tgtEl>
                                          <p:spTgt spid="254979"/>
                                        </p:tgtEl>
                                        <p:attrNameLst>
                                          <p:attrName>ppt_h</p:attrName>
                                        </p:attrNameLst>
                                      </p:cBhvr>
                                      <p:tavLst>
                                        <p:tav tm="0">
                                          <p:val>
                                            <p:fltVal val="0"/>
                                          </p:val>
                                        </p:tav>
                                        <p:tav tm="100000">
                                          <p:val>
                                            <p:strVal val="#ppt_h"/>
                                          </p:val>
                                        </p:tav>
                                      </p:tavLst>
                                    </p:anim>
                                    <p:anim calcmode="lin" valueType="num">
                                      <p:cBhvr>
                                        <p:cTn id="12" dur="1000" fill="hold"/>
                                        <p:tgtEl>
                                          <p:spTgt spid="254979"/>
                                        </p:tgtEl>
                                        <p:attrNameLst>
                                          <p:attrName>style.rotation</p:attrName>
                                        </p:attrNameLst>
                                      </p:cBhvr>
                                      <p:tavLst>
                                        <p:tav tm="0">
                                          <p:val>
                                            <p:fltVal val="90"/>
                                          </p:val>
                                        </p:tav>
                                        <p:tav tm="100000">
                                          <p:val>
                                            <p:fltVal val="0"/>
                                          </p:val>
                                        </p:tav>
                                      </p:tavLst>
                                    </p:anim>
                                    <p:animEffect transition="in" filter="fade">
                                      <p:cBhvr>
                                        <p:cTn id="13" dur="1000"/>
                                        <p:tgtEl>
                                          <p:spTgt spid="254979"/>
                                        </p:tgtEl>
                                      </p:cBhvr>
                                    </p:animEffect>
                                  </p:childTnLst>
                                </p:cTn>
                              </p:par>
                            </p:childTnLst>
                          </p:cTn>
                        </p:par>
                        <p:par>
                          <p:cTn id="14" fill="hold">
                            <p:stCondLst>
                              <p:cond delay="500"/>
                            </p:stCondLst>
                            <p:childTnLst>
                              <p:par>
                                <p:cTn id="15" presetID="14" presetClass="entr" presetSubtype="1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669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7.4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内容占位符 2"/>
          <p:cNvSpPr txBox="1"/>
          <p:nvPr/>
        </p:nvSpPr>
        <p:spPr>
          <a:xfrm>
            <a:off x="1300480" y="1635760"/>
            <a:ext cx="10261600" cy="3708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）支持语言及平台</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支持</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Windows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Linux</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系统，允许测试人员在不同的平台（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iOS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）使用同一套</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来编写自动化测试脚本，增加了</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iOS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测试套件间代码的复用性。</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采用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设计模式，实现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Client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发送</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请求到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Server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，支持多种语言如</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Python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Java</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Javascript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ObjectivC</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PHP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669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7.4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内容占位符 2"/>
          <p:cNvSpPr txBox="1"/>
          <p:nvPr/>
        </p:nvSpPr>
        <p:spPr>
          <a:xfrm>
            <a:off x="2039619" y="1635760"/>
            <a:ext cx="5130800" cy="4053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）工作原理</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执行</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自动化测试时，使用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客户端编写测试脚本并执行该脚本，脚本会请求到</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服务端，</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服务端对脚本进行解析，驱动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iOS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设备或</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设备执行脚本，完成自动化测试。</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9184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43520" y="1333360"/>
            <a:ext cx="2861628" cy="465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91843"/>
                                        </p:tgtEl>
                                        <p:attrNameLst>
                                          <p:attrName>style.visibility</p:attrName>
                                        </p:attrNameLst>
                                      </p:cBhvr>
                                      <p:to>
                                        <p:strVal val="visible"/>
                                      </p:to>
                                    </p:set>
                                    <p:animEffect transition="in" filter="fade">
                                      <p:cBhvr>
                                        <p:cTn id="11" dur="1000"/>
                                        <p:tgtEl>
                                          <p:spTgt spid="291843"/>
                                        </p:tgtEl>
                                      </p:cBhvr>
                                    </p:animEffect>
                                    <p:anim calcmode="lin" valueType="num">
                                      <p:cBhvr>
                                        <p:cTn id="12" dur="1000" fill="hold"/>
                                        <p:tgtEl>
                                          <p:spTgt spid="291843"/>
                                        </p:tgtEl>
                                        <p:attrNameLst>
                                          <p:attrName>ppt_x</p:attrName>
                                        </p:attrNameLst>
                                      </p:cBhvr>
                                      <p:tavLst>
                                        <p:tav tm="0">
                                          <p:val>
                                            <p:strVal val="#ppt_x"/>
                                          </p:val>
                                        </p:tav>
                                        <p:tav tm="100000">
                                          <p:val>
                                            <p:strVal val="#ppt_x"/>
                                          </p:val>
                                        </p:tav>
                                      </p:tavLst>
                                    </p:anim>
                                    <p:anim calcmode="lin" valueType="num">
                                      <p:cBhvr>
                                        <p:cTn id="13" dur="1000" fill="hold"/>
                                        <p:tgtEl>
                                          <p:spTgt spid="2918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669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7.4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1663886" y="2377440"/>
          <a:ext cx="9435914" cy="2448560"/>
        </p:xfrm>
        <a:graphic>
          <a:graphicData uri="http://schemas.openxmlformats.org/presentationml/2006/ole">
            <mc:AlternateContent xmlns:mc="http://schemas.openxmlformats.org/markup-compatibility/2006">
              <mc:Choice xmlns:v="urn:schemas-microsoft-com:vml" Requires="v">
                <p:oleObj spid="_x0000_s292899" name="Visio" r:id="rId1" imgW="6934200" imgH="1816100" progId="Visio.Drawing.11">
                  <p:embed/>
                </p:oleObj>
              </mc:Choice>
              <mc:Fallback>
                <p:oleObj name="Visio" r:id="rId1" imgW="6934200" imgH="18161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3886" y="2377440"/>
                        <a:ext cx="9435914" cy="2448560"/>
                      </a:xfrm>
                      <a:prstGeom prst="rect">
                        <a:avLst/>
                      </a:prstGeom>
                      <a:noFill/>
                    </p:spPr>
                  </p:pic>
                </p:oleObj>
              </mc:Fallback>
            </mc:AlternateContent>
          </a:graphicData>
        </a:graphic>
      </p:graphicFrame>
      <p:pic>
        <p:nvPicPr>
          <p:cNvPr id="6" name="图片 5"/>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669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7.4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34160" y="1951364"/>
            <a:ext cx="9827259" cy="33318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的工作</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步骤</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支持的编程语言在客户端编写测试脚本。</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启动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的服务端，默认</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Server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端口为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4723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支持标准的</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JsonWireProtocol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协议。</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Server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接收</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WebDriver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客户端标准请求，解析请求内容，调用对应的框架响应操作</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669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7.4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34160" y="2134244"/>
            <a:ext cx="9827259" cy="32200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服务端会把请求转发给监听手机端口</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4724</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的中间件</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Bootstrap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，并接收</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的命令，调用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UIAutomator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的命令执行相对应的操作。</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Bootstrap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将执行的结果返回给</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服务端。</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Server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再将结果返回给</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客户端。</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669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7.4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6339839" y="1564640"/>
            <a:ext cx="5252719" cy="41859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UI </a:t>
            </a:r>
            <a:r>
              <a:rPr lang="en-US" altLang="zh-CN" sz="2400" dirty="0"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Automator</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Automator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Android4.1</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以上版本自带的一个测试框架，它既可以做</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测试也可以做功能测试。</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Automator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是黑盒测试框架，测试人员不需要获取对象源码就可以使用它对</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进行</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测试和功能测试。</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9696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1360" y="1471344"/>
            <a:ext cx="3758563" cy="437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31" presetClass="entr" presetSubtype="0" fill="hold" nodeType="withEffect">
                                  <p:stCondLst>
                                    <p:cond delay="0"/>
                                  </p:stCondLst>
                                  <p:childTnLst>
                                    <p:set>
                                      <p:cBhvr>
                                        <p:cTn id="9" dur="1" fill="hold">
                                          <p:stCondLst>
                                            <p:cond delay="0"/>
                                          </p:stCondLst>
                                        </p:cTn>
                                        <p:tgtEl>
                                          <p:spTgt spid="296963"/>
                                        </p:tgtEl>
                                        <p:attrNameLst>
                                          <p:attrName>style.visibility</p:attrName>
                                        </p:attrNameLst>
                                      </p:cBhvr>
                                      <p:to>
                                        <p:strVal val="visible"/>
                                      </p:to>
                                    </p:set>
                                    <p:anim calcmode="lin" valueType="num">
                                      <p:cBhvr>
                                        <p:cTn id="10" dur="1000" fill="hold"/>
                                        <p:tgtEl>
                                          <p:spTgt spid="296963"/>
                                        </p:tgtEl>
                                        <p:attrNameLst>
                                          <p:attrName>ppt_w</p:attrName>
                                        </p:attrNameLst>
                                      </p:cBhvr>
                                      <p:tavLst>
                                        <p:tav tm="0">
                                          <p:val>
                                            <p:fltVal val="0"/>
                                          </p:val>
                                        </p:tav>
                                        <p:tav tm="100000">
                                          <p:val>
                                            <p:strVal val="#ppt_w"/>
                                          </p:val>
                                        </p:tav>
                                      </p:tavLst>
                                    </p:anim>
                                    <p:anim calcmode="lin" valueType="num">
                                      <p:cBhvr>
                                        <p:cTn id="11" dur="1000" fill="hold"/>
                                        <p:tgtEl>
                                          <p:spTgt spid="296963"/>
                                        </p:tgtEl>
                                        <p:attrNameLst>
                                          <p:attrName>ppt_h</p:attrName>
                                        </p:attrNameLst>
                                      </p:cBhvr>
                                      <p:tavLst>
                                        <p:tav tm="0">
                                          <p:val>
                                            <p:fltVal val="0"/>
                                          </p:val>
                                        </p:tav>
                                        <p:tav tm="100000">
                                          <p:val>
                                            <p:strVal val="#ppt_h"/>
                                          </p:val>
                                        </p:tav>
                                      </p:tavLst>
                                    </p:anim>
                                    <p:anim calcmode="lin" valueType="num">
                                      <p:cBhvr>
                                        <p:cTn id="12" dur="1000" fill="hold"/>
                                        <p:tgtEl>
                                          <p:spTgt spid="296963"/>
                                        </p:tgtEl>
                                        <p:attrNameLst>
                                          <p:attrName>style.rotation</p:attrName>
                                        </p:attrNameLst>
                                      </p:cBhvr>
                                      <p:tavLst>
                                        <p:tav tm="0">
                                          <p:val>
                                            <p:fltVal val="90"/>
                                          </p:val>
                                        </p:tav>
                                        <p:tav tm="100000">
                                          <p:val>
                                            <p:fltVal val="0"/>
                                          </p:val>
                                        </p:tav>
                                      </p:tavLst>
                                    </p:anim>
                                    <p:animEffect transition="in" filter="fade">
                                      <p:cBhvr>
                                        <p:cTn id="13" dur="1000"/>
                                        <p:tgtEl>
                                          <p:spTgt spid="296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669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7.4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869441" y="1564639"/>
            <a:ext cx="5105399" cy="41859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）布局查看器</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布局</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查看器（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UIAutomatorviewer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）用于检查布局层次结构，它可以扫描和分析</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设备上当前显示的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组件属性信息，使用这些信息可以使测试更加精确。</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97986" name="Picture 2" descr="http://www.hml888.com/UploadFiles/FCK/318765-130H50T50694%281%29.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31735" y="1695448"/>
            <a:ext cx="2943225" cy="392430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5" presetClass="entr" presetSubtype="0" fill="hold" nodeType="withEffect">
                                  <p:stCondLst>
                                    <p:cond delay="0"/>
                                  </p:stCondLst>
                                  <p:childTnLst>
                                    <p:set>
                                      <p:cBhvr>
                                        <p:cTn id="9" dur="1" fill="hold">
                                          <p:stCondLst>
                                            <p:cond delay="0"/>
                                          </p:stCondLst>
                                        </p:cTn>
                                        <p:tgtEl>
                                          <p:spTgt spid="297986"/>
                                        </p:tgtEl>
                                        <p:attrNameLst>
                                          <p:attrName>style.visibility</p:attrName>
                                        </p:attrNameLst>
                                      </p:cBhvr>
                                      <p:to>
                                        <p:strVal val="visible"/>
                                      </p:to>
                                    </p:set>
                                    <p:anim calcmode="lin" valueType="num">
                                      <p:cBhvr>
                                        <p:cTn id="10" dur="1000" fill="hold"/>
                                        <p:tgtEl>
                                          <p:spTgt spid="297986"/>
                                        </p:tgtEl>
                                        <p:attrNameLst>
                                          <p:attrName>ppt_w</p:attrName>
                                        </p:attrNameLst>
                                      </p:cBhvr>
                                      <p:tavLst>
                                        <p:tav tm="0">
                                          <p:val>
                                            <p:fltVal val="0"/>
                                          </p:val>
                                        </p:tav>
                                        <p:tav tm="100000">
                                          <p:val>
                                            <p:strVal val="#ppt_w"/>
                                          </p:val>
                                        </p:tav>
                                      </p:tavLst>
                                    </p:anim>
                                    <p:anim calcmode="lin" valueType="num">
                                      <p:cBhvr>
                                        <p:cTn id="11" dur="1000" fill="hold"/>
                                        <p:tgtEl>
                                          <p:spTgt spid="297986"/>
                                        </p:tgtEl>
                                        <p:attrNameLst>
                                          <p:attrName>ppt_h</p:attrName>
                                        </p:attrNameLst>
                                      </p:cBhvr>
                                      <p:tavLst>
                                        <p:tav tm="0">
                                          <p:val>
                                            <p:fltVal val="0"/>
                                          </p:val>
                                        </p:tav>
                                        <p:tav tm="100000">
                                          <p:val>
                                            <p:strVal val="#ppt_h"/>
                                          </p:val>
                                        </p:tav>
                                      </p:tavLst>
                                    </p:anim>
                                    <p:anim calcmode="lin" valueType="num">
                                      <p:cBhvr>
                                        <p:cTn id="12" dur="1000" fill="hold"/>
                                        <p:tgtEl>
                                          <p:spTgt spid="297986"/>
                                        </p:tgtEl>
                                        <p:attrNameLst>
                                          <p:attrName>ppt_x</p:attrName>
                                        </p:attrNameLst>
                                      </p:cBhvr>
                                      <p:tavLst>
                                        <p:tav tm="0" fmla="#ppt_x+(cos(-2*pi*(1-$))*-#ppt_x-sin(-2*pi*(1-$))*(1-#ppt_y))*(1-$)">
                                          <p:val>
                                            <p:fltVal val="0"/>
                                          </p:val>
                                        </p:tav>
                                        <p:tav tm="100000">
                                          <p:val>
                                            <p:fltVal val="1"/>
                                          </p:val>
                                        </p:tav>
                                      </p:tavLst>
                                    </p:anim>
                                    <p:anim calcmode="lin" valueType="num">
                                      <p:cBhvr>
                                        <p:cTn id="13" dur="1000" fill="hold"/>
                                        <p:tgtEl>
                                          <p:spTgt spid="29798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669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7.4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203958" y="1376362"/>
            <a:ext cx="2214879" cy="132619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Automator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的布局查看器</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105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36720" y="1376360"/>
            <a:ext cx="6352223" cy="481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01058"/>
                                        </p:tgtEl>
                                        <p:attrNameLst>
                                          <p:attrName>style.visibility</p:attrName>
                                        </p:attrNameLst>
                                      </p:cBhvr>
                                      <p:to>
                                        <p:strVal val="visible"/>
                                      </p:to>
                                    </p:set>
                                    <p:animEffect transition="in" filter="barn(inVertical)">
                                      <p:cBhvr>
                                        <p:cTn id="11" dur="500"/>
                                        <p:tgtEl>
                                          <p:spTgt spid="301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669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7.4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6096000" y="1914842"/>
            <a:ext cx="5207002" cy="342931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应用启动安卓模拟器后，在安卓</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SDK</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安装路径下的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tools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目录下查找</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uiautomatorviewer.bat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文件并打开，</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上图</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中</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点击【</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Dvices</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Screenshot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】按钮，获取当前应用程序界面的元素属性。</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20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8647" y="1742122"/>
            <a:ext cx="3390153" cy="360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02082"/>
                                        </p:tgtEl>
                                        <p:attrNameLst>
                                          <p:attrName>style.visibility</p:attrName>
                                        </p:attrNameLst>
                                      </p:cBhvr>
                                      <p:to>
                                        <p:strVal val="visible"/>
                                      </p:to>
                                    </p:set>
                                    <p:anim calcmode="lin" valueType="num">
                                      <p:cBhvr>
                                        <p:cTn id="7" dur="500" fill="hold"/>
                                        <p:tgtEl>
                                          <p:spTgt spid="302082"/>
                                        </p:tgtEl>
                                        <p:attrNameLst>
                                          <p:attrName>ppt_w</p:attrName>
                                        </p:attrNameLst>
                                      </p:cBhvr>
                                      <p:tavLst>
                                        <p:tav tm="0">
                                          <p:val>
                                            <p:fltVal val="0"/>
                                          </p:val>
                                        </p:tav>
                                        <p:tav tm="100000">
                                          <p:val>
                                            <p:strVal val="#ppt_w"/>
                                          </p:val>
                                        </p:tav>
                                      </p:tavLst>
                                    </p:anim>
                                    <p:anim calcmode="lin" valueType="num">
                                      <p:cBhvr>
                                        <p:cTn id="8" dur="500" fill="hold"/>
                                        <p:tgtEl>
                                          <p:spTgt spid="30208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669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7.4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13840" y="1554480"/>
            <a:ext cx="10373360" cy="428752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API</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常见</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组件</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如下</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UICollection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：计算</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元素个数</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或</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通过可见文本</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内容</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描述属性来指代。</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UIObject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：设备上可见的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元素。</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UIScrollable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：为滚动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容器搜索项目提供支持。</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UISelector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：在设备上查询一个或多个目标</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元素。</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Configuration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：允许设置运行</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Automator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测试所需的关键参数。</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7.1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778000" y="1758324"/>
            <a:ext cx="9367520" cy="36975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传统</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PC</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端软件一般都是通过计算机连接有线网络使用，虽然现代的计算机也可以连接无线网络，但是这些网络都是比较稳定的。移动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通过移动设备连接无线网络使用，包括</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3G</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4G</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WiFi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，现在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网络也已经提上日程。相对于计算机连接的网络，移动网络具有不稳定性，而且会随时切换，例如信号不好时，可能会由</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4G</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网络切换到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3G</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网络；离开一个环境，网络会由</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WiFi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切换到流量网络等。</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Picture 2">
            <a:hlinkClick r:id="rId1" action="ppaction://hlinksldjump"/>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0228" y="5586730"/>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669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7.4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2021840" y="1737360"/>
            <a:ext cx="4754880" cy="3657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）设备状态访问</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API</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用于</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检索目标设备状态信息的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Automator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提供了</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UIDevice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类，用于在运行的目标设备上执行打开通知栏、获取当前窗口截图、点击返回按钮等操作</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4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77296" y="1737360"/>
            <a:ext cx="2812257" cy="3749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04130"/>
                                        </p:tgtEl>
                                        <p:attrNameLst>
                                          <p:attrName>style.visibility</p:attrName>
                                        </p:attrNameLst>
                                      </p:cBhvr>
                                      <p:to>
                                        <p:strVal val="visible"/>
                                      </p:to>
                                    </p:set>
                                    <p:animEffect transition="in" filter="fade">
                                      <p:cBhvr>
                                        <p:cTn id="11" dur="1000"/>
                                        <p:tgtEl>
                                          <p:spTgt spid="304130"/>
                                        </p:tgtEl>
                                      </p:cBhvr>
                                    </p:animEffect>
                                    <p:anim calcmode="lin" valueType="num">
                                      <p:cBhvr>
                                        <p:cTn id="12" dur="1000" fill="hold"/>
                                        <p:tgtEl>
                                          <p:spTgt spid="304130"/>
                                        </p:tgtEl>
                                        <p:attrNameLst>
                                          <p:attrName>ppt_x</p:attrName>
                                        </p:attrNameLst>
                                      </p:cBhvr>
                                      <p:tavLst>
                                        <p:tav tm="0">
                                          <p:val>
                                            <p:strVal val="#ppt_x"/>
                                          </p:val>
                                        </p:tav>
                                        <p:tav tm="100000">
                                          <p:val>
                                            <p:strVal val="#ppt_x"/>
                                          </p:val>
                                        </p:tav>
                                      </p:tavLst>
                                    </p:anim>
                                    <p:anim calcmode="lin" valueType="num">
                                      <p:cBhvr>
                                        <p:cTn id="13" dur="1000" fill="hold"/>
                                        <p:tgtEl>
                                          <p:spTgt spid="3041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669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7.4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13840" y="1554480"/>
            <a:ext cx="3398927" cy="27228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）设备状态访问</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API</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官方提供的</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UIDevice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类中的操作方法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右</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图</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310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34687" y="1735138"/>
            <a:ext cx="6588353" cy="387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03106"/>
                                        </p:tgtEl>
                                        <p:attrNameLst>
                                          <p:attrName>style.visibility</p:attrName>
                                        </p:attrNameLst>
                                      </p:cBhvr>
                                      <p:to>
                                        <p:strVal val="visible"/>
                                      </p:to>
                                    </p:set>
                                    <p:animEffect transition="in" filter="barn(inVertical)">
                                      <p:cBhvr>
                                        <p:cTn id="11" dur="500"/>
                                        <p:tgtEl>
                                          <p:spTgt spid="303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669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7.4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5598160" y="1483360"/>
            <a:ext cx="5689600" cy="45516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Monkey</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Monkey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也是安卓官方</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SDK</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自带的自动化测试工具。它是运行在模拟器或真实设备上的程序，可以生成用户事件随机流（点击、触摸、手势以及系统级事件），</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Monkey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测试中的所有事件都是随机的，不带任何主观性。</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Monkey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常用于应用程序的压力测试。</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5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7225" y="1483360"/>
            <a:ext cx="3359150" cy="463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05154"/>
                                        </p:tgtEl>
                                        <p:attrNameLst>
                                          <p:attrName>style.visibility</p:attrName>
                                        </p:attrNameLst>
                                      </p:cBhvr>
                                      <p:to>
                                        <p:strVal val="visible"/>
                                      </p:to>
                                    </p:set>
                                    <p:anim calcmode="lin" valueType="num">
                                      <p:cBhvr>
                                        <p:cTn id="7" dur="500" fill="hold"/>
                                        <p:tgtEl>
                                          <p:spTgt spid="305154"/>
                                        </p:tgtEl>
                                        <p:attrNameLst>
                                          <p:attrName>ppt_w</p:attrName>
                                        </p:attrNameLst>
                                      </p:cBhvr>
                                      <p:tavLst>
                                        <p:tav tm="0">
                                          <p:val>
                                            <p:fltVal val="0"/>
                                          </p:val>
                                        </p:tav>
                                        <p:tav tm="100000">
                                          <p:val>
                                            <p:strVal val="#ppt_w"/>
                                          </p:val>
                                        </p:tav>
                                      </p:tavLst>
                                    </p:anim>
                                    <p:anim calcmode="lin" valueType="num">
                                      <p:cBhvr>
                                        <p:cTn id="8" dur="500" fill="hold"/>
                                        <p:tgtEl>
                                          <p:spTgt spid="30515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669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7.4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5598160" y="1422400"/>
            <a:ext cx="5689600" cy="45516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Monkey</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Monkey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也是安卓官方</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SDK</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自带的自动化测试工具。它是运行在模拟器或真实设备上的程序，可以生成用户事件随机流（点击、触摸、手势以及系统级事件），</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Monkey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测试中的所有事件都是随机的，不带任何主观性。</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Monkey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常用于应用程序的压力测试。</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6178" name="Picture 2" descr="https://timgsa.baidu.com/timg?image&amp;quality=80&amp;size=b9999_10000&amp;sec=1560252097423&amp;di=a9cdb7cb23619b0ab55eba37c52a2645&amp;imgtype=0&amp;src=http%3A%2F%2Fp.sootoo.com%2Fson_media%2Fmsg%2F2013%2F01%2F17%2F46036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6375" y="2269807"/>
            <a:ext cx="3609975" cy="271462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06178"/>
                                        </p:tgtEl>
                                        <p:attrNameLst>
                                          <p:attrName>style.visibility</p:attrName>
                                        </p:attrNameLst>
                                      </p:cBhvr>
                                      <p:to>
                                        <p:strVal val="visible"/>
                                      </p:to>
                                    </p:set>
                                    <p:anim calcmode="lin" valueType="num">
                                      <p:cBhvr>
                                        <p:cTn id="11" dur="500" fill="hold"/>
                                        <p:tgtEl>
                                          <p:spTgt spid="306178"/>
                                        </p:tgtEl>
                                        <p:attrNameLst>
                                          <p:attrName>ppt_w</p:attrName>
                                        </p:attrNameLst>
                                      </p:cBhvr>
                                      <p:tavLst>
                                        <p:tav tm="0">
                                          <p:val>
                                            <p:fltVal val="0"/>
                                          </p:val>
                                        </p:tav>
                                        <p:tav tm="100000">
                                          <p:val>
                                            <p:strVal val="#ppt_w"/>
                                          </p:val>
                                        </p:tav>
                                      </p:tavLst>
                                    </p:anim>
                                    <p:anim calcmode="lin" valueType="num">
                                      <p:cBhvr>
                                        <p:cTn id="12" dur="500" fill="hold"/>
                                        <p:tgtEl>
                                          <p:spTgt spid="306178"/>
                                        </p:tgtEl>
                                        <p:attrNameLst>
                                          <p:attrName>ppt_h</p:attrName>
                                        </p:attrNameLst>
                                      </p:cBhvr>
                                      <p:tavLst>
                                        <p:tav tm="0">
                                          <p:val>
                                            <p:fltVal val="0"/>
                                          </p:val>
                                        </p:tav>
                                        <p:tav tm="100000">
                                          <p:val>
                                            <p:strVal val="#ppt_h"/>
                                          </p:val>
                                        </p:tav>
                                      </p:tavLst>
                                    </p:anim>
                                    <p:animEffect transition="in" filter="fade">
                                      <p:cBhvr>
                                        <p:cTn id="13" dur="500"/>
                                        <p:tgtEl>
                                          <p:spTgt spid="306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97590" y="2022976"/>
            <a:ext cx="4358409" cy="3637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5669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7.4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310640" y="1788160"/>
            <a:ext cx="6309360" cy="320128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Monkey</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选项类别</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基本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配置选项，例如设置要尝试的事件数。</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操作</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约束，例如将测试限制为单个包。</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事件</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类型和频率。</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调试</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选项</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5" presetClass="entr" presetSubtype="0" fill="hold" nodeType="withEffect">
                                  <p:stCondLst>
                                    <p:cond delay="0"/>
                                  </p:stCondLst>
                                  <p:childTnLst>
                                    <p:set>
                                      <p:cBhvr>
                                        <p:cTn id="9" dur="1" fill="hold">
                                          <p:stCondLst>
                                            <p:cond delay="0"/>
                                          </p:stCondLst>
                                        </p:cTn>
                                        <p:tgtEl>
                                          <p:spTgt spid="308226"/>
                                        </p:tgtEl>
                                        <p:attrNameLst>
                                          <p:attrName>style.visibility</p:attrName>
                                        </p:attrNameLst>
                                      </p:cBhvr>
                                      <p:to>
                                        <p:strVal val="visible"/>
                                      </p:to>
                                    </p:set>
                                    <p:animEffect transition="in" filter="fade">
                                      <p:cBhvr>
                                        <p:cTn id="10" dur="2000"/>
                                        <p:tgtEl>
                                          <p:spTgt spid="308226"/>
                                        </p:tgtEl>
                                      </p:cBhvr>
                                    </p:animEffect>
                                    <p:anim calcmode="lin" valueType="num">
                                      <p:cBhvr>
                                        <p:cTn id="11" dur="2000" fill="hold"/>
                                        <p:tgtEl>
                                          <p:spTgt spid="308226"/>
                                        </p:tgtEl>
                                        <p:attrNameLst>
                                          <p:attrName>ppt_w</p:attrName>
                                        </p:attrNameLst>
                                      </p:cBhvr>
                                      <p:tavLst>
                                        <p:tav tm="0" fmla="#ppt_w*sin(2.5*pi*$)">
                                          <p:val>
                                            <p:fltVal val="0"/>
                                          </p:val>
                                        </p:tav>
                                        <p:tav tm="100000">
                                          <p:val>
                                            <p:fltVal val="1"/>
                                          </p:val>
                                        </p:tav>
                                      </p:tavLst>
                                    </p:anim>
                                    <p:anim calcmode="lin" valueType="num">
                                      <p:cBhvr>
                                        <p:cTn id="12" dur="2000" fill="hold"/>
                                        <p:tgtEl>
                                          <p:spTgt spid="3082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669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7.4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2622605" y="1947187"/>
            <a:ext cx="8986299" cy="320128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）基本用法</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通过</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前缀</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adb</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shell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执行相关的测试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命令</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通过</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输入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shell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并直接输入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monkey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命令来完成命令</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执行</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monkey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命令的基本语法如下：</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err="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adb</a:t>
            </a:r>
            <a:r>
              <a:rPr lang="en-US"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shell monkey [ options ] &lt; event - count &gt; </a:t>
            </a:r>
            <a:endParaRPr lang="zh-CN"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669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7.4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161554" y="1281266"/>
            <a:ext cx="3261360" cy="82583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命令选项官方手册</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925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03444" y="2007703"/>
            <a:ext cx="7851293" cy="4066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09250"/>
                                        </p:tgtEl>
                                        <p:attrNameLst>
                                          <p:attrName>style.visibility</p:attrName>
                                        </p:attrNameLst>
                                      </p:cBhvr>
                                      <p:to>
                                        <p:strVal val="visible"/>
                                      </p:to>
                                    </p:set>
                                    <p:animEffect transition="in" filter="barn(inVertical)">
                                      <p:cBhvr>
                                        <p:cTn id="11" dur="500"/>
                                        <p:tgtEl>
                                          <p:spTgt spid="309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9068906" cy="107632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 </a:t>
            </a:r>
            <a:r>
              <a:rPr lang="zh-CN" altLang="zh-CN" sz="3200" b="1" dirty="0" smtClean="0">
                <a:solidFill>
                  <a:srgbClr val="1353A2"/>
                </a:solidFill>
                <a:latin typeface="微软雅黑" panose="020B0503020204020204" pitchFamily="34" charset="-122"/>
                <a:ea typeface="微软雅黑" panose="020B0503020204020204" pitchFamily="34" charset="-122"/>
              </a:rPr>
              <a:t>实例</a:t>
            </a:r>
            <a:r>
              <a:rPr lang="zh-CN" altLang="zh-CN" sz="3200" b="1" dirty="0">
                <a:solidFill>
                  <a:srgbClr val="1353A2"/>
                </a:solidFill>
                <a:latin typeface="微软雅黑" panose="020B0503020204020204" pitchFamily="34" charset="-122"/>
                <a:ea typeface="微软雅黑" panose="020B0503020204020204" pitchFamily="34" charset="-122"/>
              </a:rPr>
              <a:t>：使用</a:t>
            </a:r>
            <a:r>
              <a:rPr lang="en-US" altLang="zh-CN" sz="3200" b="1" dirty="0" err="1">
                <a:solidFill>
                  <a:srgbClr val="1353A2"/>
                </a:solidFill>
                <a:latin typeface="微软雅黑" panose="020B0503020204020204" pitchFamily="34" charset="-122"/>
                <a:ea typeface="微软雅黑" panose="020B0503020204020204" pitchFamily="34" charset="-122"/>
              </a:rPr>
              <a:t>appium</a:t>
            </a:r>
            <a:r>
              <a:rPr lang="zh-CN" altLang="zh-CN" sz="3200" b="1" dirty="0">
                <a:solidFill>
                  <a:srgbClr val="1353A2"/>
                </a:solidFill>
                <a:latin typeface="微软雅黑" panose="020B0503020204020204" pitchFamily="34" charset="-122"/>
                <a:ea typeface="微软雅黑" panose="020B0503020204020204" pitchFamily="34" charset="-122"/>
              </a:rPr>
              <a:t>测试</a:t>
            </a:r>
            <a:endParaRPr lang="zh-CN" altLang="zh-CN" sz="3200" b="1" dirty="0">
              <a:solidFill>
                <a:srgbClr val="1353A2"/>
              </a:solidFill>
              <a:latin typeface="微软雅黑" panose="020B0503020204020204" pitchFamily="34" charset="-122"/>
              <a:ea typeface="微软雅黑" panose="020B0503020204020204" pitchFamily="34" charset="-122"/>
            </a:endParaRPr>
          </a:p>
          <a:p>
            <a:r>
              <a:rPr lang="en-US" altLang="zh-CN" sz="3200" b="1" dirty="0">
                <a:solidFill>
                  <a:srgbClr val="1353A2"/>
                </a:solidFill>
                <a:latin typeface="微软雅黑" panose="020B0503020204020204" pitchFamily="34" charset="-122"/>
                <a:ea typeface="微软雅黑" panose="020B0503020204020204" pitchFamily="34" charset="-122"/>
              </a:rPr>
              <a:t>App-</a:t>
            </a:r>
            <a:r>
              <a:rPr lang="zh-CN" altLang="zh-CN" sz="3200" b="1" dirty="0">
                <a:solidFill>
                  <a:srgbClr val="1353A2"/>
                </a:solidFill>
                <a:latin typeface="微软雅黑" panose="020B0503020204020204" pitchFamily="34" charset="-122"/>
                <a:ea typeface="微软雅黑" panose="020B0503020204020204" pitchFamily="34" charset="-122"/>
              </a:rPr>
              <a:t>手机安全卫士</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5" name="组合 4"/>
          <p:cNvGrpSpPr/>
          <p:nvPr/>
        </p:nvGrpSpPr>
        <p:grpSpPr>
          <a:xfrm>
            <a:off x="3283536" y="1762333"/>
            <a:ext cx="6221275" cy="3981309"/>
            <a:chOff x="2492214" y="2040628"/>
            <a:chExt cx="6221275" cy="3981309"/>
          </a:xfrm>
        </p:grpSpPr>
        <p:pic>
          <p:nvPicPr>
            <p:cNvPr id="310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92214" y="2040628"/>
              <a:ext cx="6221275" cy="398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3982167" y="2672745"/>
              <a:ext cx="3400397" cy="250554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项目：测试移动</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App</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工具：</a:t>
              </a:r>
              <a:r>
                <a:rPr lang="en-US" altLang="zh-CN" sz="2400" dirty="0"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appium</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：手机安全卫士</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类型：自动化测试</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34453"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7.5.1 </a:t>
            </a:r>
            <a:r>
              <a:rPr lang="zh-CN" altLang="en-US" sz="3200" b="1" dirty="0" smtClean="0">
                <a:solidFill>
                  <a:srgbClr val="1353A2"/>
                </a:solidFill>
                <a:latin typeface="微软雅黑" panose="020B0503020204020204" pitchFamily="34" charset="-122"/>
                <a:ea typeface="微软雅黑" panose="020B0503020204020204" pitchFamily="34" charset="-122"/>
              </a:rPr>
              <a:t>测试环境准备</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1808923" y="1989133"/>
            <a:ext cx="9183756" cy="304006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、搭建</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环境</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安卓端软件测试需要</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 SDK</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环境的支持，因此需要安装</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 SDK</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 SDK</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环境搭建包括以下两步</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）安装</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 SDK</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本案例使用的是</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 SDK 25.2.5</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版本</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34453"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7.5.1 </a:t>
            </a:r>
            <a:r>
              <a:rPr lang="zh-CN" altLang="en-US" sz="3200" b="1" dirty="0" smtClean="0">
                <a:solidFill>
                  <a:srgbClr val="1353A2"/>
                </a:solidFill>
                <a:latin typeface="微软雅黑" panose="020B0503020204020204" pitchFamily="34" charset="-122"/>
                <a:ea typeface="微软雅黑" panose="020B0503020204020204" pitchFamily="34" charset="-122"/>
              </a:rPr>
              <a:t>测试环境准备</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1808922" y="1462359"/>
            <a:ext cx="9392477" cy="412343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、搭建</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环境</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）安装</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卓模拟器</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手机</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卫士程序需要运行在真机或者安卓模拟器上进行测试。完成</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 SDK</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安装后，打开</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AVD Manager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创建安卓软件运行的模拟系统。安卓模拟器除了官方模拟器，还有很多第三方模拟器，如夜神模拟器、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Genymotion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等。由于第三方模拟器比官方模拟器功能更加完善，因此本案例选择第三方模拟器作为运行测试软件平台。</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7.1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330960" y="1290964"/>
            <a:ext cx="10119360" cy="12998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传统</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PC</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端软件所依赖的平台主要有</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Windows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Mac</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Linux</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等，种类相对来说比较少，而移动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所依赖的平台则有很多</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种</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 name="表格 1"/>
          <p:cNvGraphicFramePr>
            <a:graphicFrameLocks noGrp="1"/>
          </p:cNvGraphicFramePr>
          <p:nvPr/>
        </p:nvGraphicFramePr>
        <p:xfrm>
          <a:off x="1757680" y="2621279"/>
          <a:ext cx="9276080" cy="3393356"/>
        </p:xfrm>
        <a:graphic>
          <a:graphicData uri="http://schemas.openxmlformats.org/drawingml/2006/table">
            <a:tbl>
              <a:tblPr firstRow="1" firstCol="1" bandRow="1">
                <a:tableStyleId>{5C22544A-7EE6-4342-B048-85BDC9FD1C3A}</a:tableStyleId>
              </a:tblPr>
              <a:tblGrid>
                <a:gridCol w="2734019"/>
                <a:gridCol w="1895460"/>
                <a:gridCol w="1633676"/>
                <a:gridCol w="3012925"/>
              </a:tblGrid>
              <a:tr h="740563">
                <a:tc>
                  <a:txBody>
                    <a:bodyPr/>
                    <a:lstStyle/>
                    <a:p>
                      <a:pPr indent="270510" algn="ctr">
                        <a:spcAft>
                          <a:spcPts val="0"/>
                        </a:spcAft>
                      </a:pPr>
                      <a:r>
                        <a:rPr lang="zh-CN" sz="2400" kern="100" dirty="0">
                          <a:effectLst/>
                          <a:latin typeface="幼圆" panose="02010509060101010101" pitchFamily="49" charset="-122"/>
                          <a:ea typeface="幼圆" panose="02010509060101010101" pitchFamily="49" charset="-122"/>
                        </a:rPr>
                        <a:t>操作系统</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nchorCtr="1"/>
                </a:tc>
                <a:tc>
                  <a:txBody>
                    <a:bodyPr/>
                    <a:lstStyle/>
                    <a:p>
                      <a:pPr indent="267970" algn="just">
                        <a:spcAft>
                          <a:spcPts val="0"/>
                        </a:spcAft>
                      </a:pPr>
                      <a:r>
                        <a:rPr lang="zh-CN" sz="2400" kern="100" dirty="0">
                          <a:effectLst/>
                          <a:latin typeface="幼圆" panose="02010509060101010101" pitchFamily="49" charset="-122"/>
                          <a:ea typeface="幼圆" panose="02010509060101010101" pitchFamily="49" charset="-122"/>
                        </a:rPr>
                        <a:t>厂商</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nchorCtr="1"/>
                </a:tc>
                <a:tc>
                  <a:txBody>
                    <a:bodyPr/>
                    <a:lstStyle/>
                    <a:p>
                      <a:pPr indent="66675" algn="l">
                        <a:spcAft>
                          <a:spcPts val="0"/>
                        </a:spcAft>
                      </a:pPr>
                      <a:r>
                        <a:rPr lang="zh-CN" sz="2400" kern="100" dirty="0">
                          <a:effectLst/>
                          <a:latin typeface="幼圆" panose="02010509060101010101" pitchFamily="49" charset="-122"/>
                          <a:ea typeface="幼圆" panose="02010509060101010101" pitchFamily="49" charset="-122"/>
                        </a:rPr>
                        <a:t>流行程度</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nchorCtr="1"/>
                </a:tc>
                <a:tc>
                  <a:txBody>
                    <a:bodyPr/>
                    <a:lstStyle/>
                    <a:p>
                      <a:pPr indent="270510" algn="just">
                        <a:spcAft>
                          <a:spcPts val="0"/>
                        </a:spcAft>
                      </a:pPr>
                      <a:r>
                        <a:rPr lang="zh-CN" sz="2400" kern="100" dirty="0">
                          <a:effectLst/>
                          <a:latin typeface="幼圆" panose="02010509060101010101" pitchFamily="49" charset="-122"/>
                          <a:ea typeface="幼圆" panose="02010509060101010101" pitchFamily="49" charset="-122"/>
                        </a:rPr>
                        <a:t>最新发行版本</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nchorCtr="1"/>
                </a:tc>
              </a:tr>
              <a:tr h="390555">
                <a:tc>
                  <a:txBody>
                    <a:bodyPr/>
                    <a:lstStyle/>
                    <a:p>
                      <a:pPr indent="400050" algn="just">
                        <a:spcAft>
                          <a:spcPts val="0"/>
                        </a:spcAft>
                      </a:pPr>
                      <a:r>
                        <a:rPr lang="en-US" sz="2400" kern="100" dirty="0">
                          <a:effectLst/>
                          <a:latin typeface="幼圆" panose="02010509060101010101" pitchFamily="49" charset="-122"/>
                          <a:ea typeface="幼圆" panose="02010509060101010101" pitchFamily="49" charset="-122"/>
                        </a:rPr>
                        <a:t>iOS</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indent="200025" algn="just">
                        <a:spcAft>
                          <a:spcPts val="0"/>
                        </a:spcAft>
                      </a:pPr>
                      <a:r>
                        <a:rPr lang="en-US" sz="2400" kern="100">
                          <a:effectLst/>
                          <a:latin typeface="幼圆" panose="02010509060101010101" pitchFamily="49" charset="-122"/>
                          <a:ea typeface="幼圆" panose="02010509060101010101" pitchFamily="49" charset="-122"/>
                        </a:rPr>
                        <a:t>Apple</a:t>
                      </a:r>
                      <a:endParaRPr lang="zh-CN" sz="24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indent="269240" algn="just">
                        <a:spcAft>
                          <a:spcPts val="0"/>
                        </a:spcAft>
                      </a:pPr>
                      <a:r>
                        <a:rPr lang="zh-CN" sz="2400" kern="100">
                          <a:effectLst/>
                          <a:latin typeface="幼圆" panose="02010509060101010101" pitchFamily="49" charset="-122"/>
                          <a:ea typeface="幼圆" panose="02010509060101010101" pitchFamily="49" charset="-122"/>
                        </a:rPr>
                        <a:t>高</a:t>
                      </a:r>
                      <a:endParaRPr lang="zh-CN" sz="24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indent="269240" algn="just">
                        <a:spcAft>
                          <a:spcPts val="0"/>
                        </a:spcAft>
                      </a:pPr>
                      <a:r>
                        <a:rPr lang="en-US" sz="2400" kern="100">
                          <a:effectLst/>
                          <a:latin typeface="幼圆" panose="02010509060101010101" pitchFamily="49" charset="-122"/>
                          <a:ea typeface="幼圆" panose="02010509060101010101" pitchFamily="49" charset="-122"/>
                        </a:rPr>
                        <a:t>iOS12.1.2</a:t>
                      </a:r>
                      <a:endParaRPr lang="zh-CN" sz="24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r>
              <a:tr h="740563">
                <a:tc>
                  <a:txBody>
                    <a:bodyPr/>
                    <a:lstStyle/>
                    <a:p>
                      <a:pPr indent="400050" algn="just">
                        <a:spcAft>
                          <a:spcPts val="0"/>
                        </a:spcAft>
                      </a:pPr>
                      <a:r>
                        <a:rPr lang="en-US" sz="2400" kern="100" dirty="0">
                          <a:effectLst/>
                          <a:latin typeface="幼圆" panose="02010509060101010101" pitchFamily="49" charset="-122"/>
                          <a:ea typeface="幼圆" panose="02010509060101010101" pitchFamily="49" charset="-122"/>
                        </a:rPr>
                        <a:t>Android</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indent="200025" algn="just">
                        <a:spcAft>
                          <a:spcPts val="0"/>
                        </a:spcAft>
                      </a:pPr>
                      <a:r>
                        <a:rPr lang="en-US" sz="2400" kern="100" dirty="0">
                          <a:effectLst/>
                          <a:latin typeface="幼圆" panose="02010509060101010101" pitchFamily="49" charset="-122"/>
                          <a:ea typeface="幼圆" panose="02010509060101010101" pitchFamily="49" charset="-122"/>
                        </a:rPr>
                        <a:t>Google</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indent="269240" algn="just">
                        <a:spcAft>
                          <a:spcPts val="0"/>
                        </a:spcAft>
                      </a:pPr>
                      <a:r>
                        <a:rPr lang="zh-CN" sz="2400" kern="100" dirty="0">
                          <a:effectLst/>
                          <a:latin typeface="幼圆" panose="02010509060101010101" pitchFamily="49" charset="-122"/>
                          <a:ea typeface="幼圆" panose="02010509060101010101" pitchFamily="49" charset="-122"/>
                        </a:rPr>
                        <a:t>高</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indent="269240" algn="just">
                        <a:spcAft>
                          <a:spcPts val="0"/>
                        </a:spcAft>
                      </a:pPr>
                      <a:r>
                        <a:rPr lang="en-US" sz="2400" kern="100" dirty="0">
                          <a:effectLst/>
                          <a:latin typeface="幼圆" panose="02010509060101010101" pitchFamily="49" charset="-122"/>
                          <a:ea typeface="幼圆" panose="02010509060101010101" pitchFamily="49" charset="-122"/>
                        </a:rPr>
                        <a:t>Android 9.0 Pie</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r>
              <a:tr h="740563">
                <a:tc>
                  <a:txBody>
                    <a:bodyPr/>
                    <a:lstStyle/>
                    <a:p>
                      <a:pPr indent="269240" algn="ctr">
                        <a:spcAft>
                          <a:spcPts val="0"/>
                        </a:spcAft>
                      </a:pPr>
                      <a:r>
                        <a:rPr lang="en-US" sz="2400" kern="100" dirty="0">
                          <a:effectLst/>
                          <a:latin typeface="幼圆" panose="02010509060101010101" pitchFamily="49" charset="-122"/>
                          <a:ea typeface="幼圆" panose="02010509060101010101" pitchFamily="49" charset="-122"/>
                        </a:rPr>
                        <a:t>Windows Phone</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indent="200025" algn="just">
                        <a:spcAft>
                          <a:spcPts val="0"/>
                        </a:spcAft>
                      </a:pPr>
                      <a:r>
                        <a:rPr lang="en-US" sz="2400" kern="100" dirty="0">
                          <a:effectLst/>
                          <a:latin typeface="幼圆" panose="02010509060101010101" pitchFamily="49" charset="-122"/>
                          <a:ea typeface="幼圆" panose="02010509060101010101" pitchFamily="49" charset="-122"/>
                        </a:rPr>
                        <a:t>Microsoft</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indent="269240" algn="just">
                        <a:spcAft>
                          <a:spcPts val="0"/>
                        </a:spcAft>
                      </a:pPr>
                      <a:r>
                        <a:rPr lang="zh-CN" sz="2400" kern="100" dirty="0">
                          <a:effectLst/>
                          <a:latin typeface="幼圆" panose="02010509060101010101" pitchFamily="49" charset="-122"/>
                          <a:ea typeface="幼圆" panose="02010509060101010101" pitchFamily="49" charset="-122"/>
                        </a:rPr>
                        <a:t>中</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indent="269240" algn="just">
                        <a:spcAft>
                          <a:spcPts val="0"/>
                        </a:spcAft>
                      </a:pPr>
                      <a:r>
                        <a:rPr lang="en-US" sz="2400" kern="100" dirty="0" smtClean="0">
                          <a:effectLst/>
                          <a:latin typeface="幼圆" panose="02010509060101010101" pitchFamily="49" charset="-122"/>
                          <a:ea typeface="幼圆" panose="02010509060101010101" pitchFamily="49" charset="-122"/>
                        </a:rPr>
                        <a:t>Windows10 </a:t>
                      </a:r>
                      <a:r>
                        <a:rPr lang="en-US" sz="2400" kern="100" dirty="0">
                          <a:effectLst/>
                          <a:latin typeface="幼圆" panose="02010509060101010101" pitchFamily="49" charset="-122"/>
                          <a:ea typeface="幼圆" panose="02010509060101010101" pitchFamily="49" charset="-122"/>
                        </a:rPr>
                        <a:t>Mobile</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r>
              <a:tr h="781112">
                <a:tc>
                  <a:txBody>
                    <a:bodyPr/>
                    <a:lstStyle/>
                    <a:p>
                      <a:pPr indent="400050" algn="just">
                        <a:spcAft>
                          <a:spcPts val="0"/>
                        </a:spcAft>
                      </a:pPr>
                      <a:r>
                        <a:rPr lang="en-US" sz="2400" kern="100" dirty="0">
                          <a:effectLst/>
                          <a:latin typeface="幼圆" panose="02010509060101010101" pitchFamily="49" charset="-122"/>
                          <a:ea typeface="幼圆" panose="02010509060101010101" pitchFamily="49" charset="-122"/>
                        </a:rPr>
                        <a:t>Blackberry</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indent="200025" algn="just">
                        <a:spcAft>
                          <a:spcPts val="0"/>
                        </a:spcAft>
                      </a:pPr>
                      <a:r>
                        <a:rPr lang="en-US" sz="2400" kern="100" dirty="0">
                          <a:effectLst/>
                          <a:latin typeface="幼圆" panose="02010509060101010101" pitchFamily="49" charset="-122"/>
                          <a:ea typeface="幼圆" panose="02010509060101010101" pitchFamily="49" charset="-122"/>
                        </a:rPr>
                        <a:t>BlackBerry</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indent="269240" algn="just">
                        <a:spcAft>
                          <a:spcPts val="0"/>
                        </a:spcAft>
                      </a:pPr>
                      <a:r>
                        <a:rPr lang="zh-CN" sz="2400" kern="100" dirty="0">
                          <a:effectLst/>
                          <a:latin typeface="幼圆" panose="02010509060101010101" pitchFamily="49" charset="-122"/>
                          <a:ea typeface="幼圆" panose="02010509060101010101" pitchFamily="49" charset="-122"/>
                        </a:rPr>
                        <a:t>低</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indent="269240" algn="just">
                        <a:spcAft>
                          <a:spcPts val="0"/>
                        </a:spcAft>
                      </a:pPr>
                      <a:r>
                        <a:rPr lang="en-US" sz="2400" kern="100" dirty="0">
                          <a:effectLst/>
                          <a:latin typeface="幼圆" panose="02010509060101010101" pitchFamily="49" charset="-122"/>
                          <a:ea typeface="幼圆" panose="02010509060101010101" pitchFamily="49" charset="-122"/>
                        </a:rPr>
                        <a:t>ADI067</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r>
            </a:tbl>
          </a:graphicData>
        </a:graphic>
      </p:graphicFrame>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7" y="501700"/>
            <a:ext cx="6009643"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楷体" panose="02010609060101010101" pitchFamily="49" charset="-122"/>
                <a:ea typeface="楷体" panose="02010609060101010101" pitchFamily="49" charset="-122"/>
                <a:sym typeface="Wingdings" panose="05000000000000000000"/>
              </a:rPr>
              <a:t></a:t>
            </a:r>
            <a:r>
              <a:rPr lang="zh-CN" altLang="zh-CN" sz="3200" b="1" dirty="0">
                <a:solidFill>
                  <a:srgbClr val="1353A2"/>
                </a:solidFill>
                <a:latin typeface="楷体" panose="02010609060101010101" pitchFamily="49" charset="-122"/>
                <a:ea typeface="楷体" panose="02010609060101010101" pitchFamily="49" charset="-122"/>
              </a:rPr>
              <a:t>多学一招</a:t>
            </a:r>
            <a:r>
              <a:rPr lang="zh-CN" altLang="zh-CN" sz="3200" b="1" dirty="0" smtClean="0">
                <a:solidFill>
                  <a:srgbClr val="1353A2"/>
                </a:solidFill>
                <a:latin typeface="楷体" panose="02010609060101010101" pitchFamily="49" charset="-122"/>
                <a:ea typeface="楷体" panose="02010609060101010101" pitchFamily="49" charset="-122"/>
              </a:rPr>
              <a:t>：</a:t>
            </a:r>
            <a:r>
              <a:rPr lang="zh-CN" altLang="en-US" sz="3200" b="1" dirty="0">
                <a:solidFill>
                  <a:srgbClr val="1353A2"/>
                </a:solidFill>
                <a:latin typeface="楷体" panose="02010609060101010101" pitchFamily="49" charset="-122"/>
                <a:ea typeface="楷体" panose="02010609060101010101" pitchFamily="49" charset="-122"/>
              </a:rPr>
              <a:t>安</a:t>
            </a:r>
            <a:r>
              <a:rPr lang="zh-CN" altLang="en-US" sz="3200" b="1" dirty="0" smtClean="0">
                <a:solidFill>
                  <a:srgbClr val="1353A2"/>
                </a:solidFill>
                <a:latin typeface="楷体" panose="02010609060101010101" pitchFamily="49" charset="-122"/>
                <a:ea typeface="楷体" panose="02010609060101010101" pitchFamily="49" charset="-122"/>
              </a:rPr>
              <a:t>卓</a:t>
            </a:r>
            <a:r>
              <a:rPr lang="en-US" altLang="zh-CN" sz="3200" b="1" dirty="0" smtClean="0">
                <a:solidFill>
                  <a:srgbClr val="1353A2"/>
                </a:solidFill>
                <a:latin typeface="楷体" panose="02010609060101010101" pitchFamily="49" charset="-122"/>
                <a:ea typeface="楷体" panose="02010609060101010101" pitchFamily="49" charset="-122"/>
              </a:rPr>
              <a:t>SDK</a:t>
            </a:r>
            <a:r>
              <a:rPr lang="zh-CN" altLang="en-US" sz="3200" b="1" dirty="0" smtClean="0">
                <a:solidFill>
                  <a:srgbClr val="1353A2"/>
                </a:solidFill>
                <a:latin typeface="楷体" panose="02010609060101010101" pitchFamily="49" charset="-122"/>
                <a:ea typeface="楷体" panose="02010609060101010101" pitchFamily="49" charset="-122"/>
              </a:rPr>
              <a:t>工作目录</a:t>
            </a:r>
            <a:endParaRPr lang="zh-CN" altLang="zh-CN" sz="3200" b="1" dirty="0">
              <a:solidFill>
                <a:srgbClr val="1353A2"/>
              </a:solidFill>
              <a:latin typeface="楷体" panose="02010609060101010101" pitchFamily="49" charset="-122"/>
              <a:ea typeface="楷体" panose="02010609060101010101" pitchFamily="49" charset="-122"/>
            </a:endParaRPr>
          </a:p>
        </p:txBody>
      </p:sp>
      <p:sp>
        <p:nvSpPr>
          <p:cNvPr id="7" name="内容占位符 2"/>
          <p:cNvSpPr txBox="1"/>
          <p:nvPr/>
        </p:nvSpPr>
        <p:spPr>
          <a:xfrm>
            <a:off x="1689652" y="1255929"/>
            <a:ext cx="6013174" cy="66232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Android </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SDK</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常用工具及其作用</a:t>
            </a:r>
            <a:r>
              <a:rPr lang="zh-CN"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如</a:t>
            </a:r>
            <a:r>
              <a:rPr lang="zh-CN" altLang="en-US"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下</a:t>
            </a:r>
            <a:r>
              <a:rPr lang="zh-CN"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表</a:t>
            </a:r>
            <a:r>
              <a:rPr lang="zh-CN" altLang="en-US"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t>
            </a:r>
            <a:endPar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p:txBody>
      </p:sp>
      <p:graphicFrame>
        <p:nvGraphicFramePr>
          <p:cNvPr id="2" name="表格 1"/>
          <p:cNvGraphicFramePr>
            <a:graphicFrameLocks noGrp="1"/>
          </p:cNvGraphicFramePr>
          <p:nvPr/>
        </p:nvGraphicFramePr>
        <p:xfrm>
          <a:off x="1908314" y="1938134"/>
          <a:ext cx="9511747" cy="4213587"/>
        </p:xfrm>
        <a:graphic>
          <a:graphicData uri="http://schemas.openxmlformats.org/drawingml/2006/table">
            <a:tbl>
              <a:tblPr firstRow="1" firstCol="1" bandRow="1">
                <a:tableStyleId>{5C22544A-7EE6-4342-B048-85BDC9FD1C3A}</a:tableStyleId>
              </a:tblPr>
              <a:tblGrid>
                <a:gridCol w="3760277"/>
                <a:gridCol w="5751470"/>
              </a:tblGrid>
              <a:tr h="596210">
                <a:tc>
                  <a:txBody>
                    <a:bodyPr/>
                    <a:lstStyle/>
                    <a:p>
                      <a:pPr algn="ctr">
                        <a:spcAft>
                          <a:spcPts val="0"/>
                        </a:spcAft>
                      </a:pPr>
                      <a:r>
                        <a:rPr lang="zh-CN" sz="2400" kern="100" dirty="0" smtClean="0">
                          <a:effectLst/>
                          <a:latin typeface="幼圆" panose="02010509060101010101" pitchFamily="49" charset="-122"/>
                          <a:ea typeface="幼圆" panose="02010509060101010101" pitchFamily="49" charset="-122"/>
                        </a:rPr>
                        <a:t>工具名</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nchorCtr="1"/>
                </a:tc>
                <a:tc>
                  <a:txBody>
                    <a:bodyPr/>
                    <a:lstStyle/>
                    <a:p>
                      <a:pPr algn="ctr">
                        <a:spcAft>
                          <a:spcPts val="0"/>
                        </a:spcAft>
                      </a:pPr>
                      <a:r>
                        <a:rPr lang="zh-CN" sz="2400" kern="100" dirty="0" smtClean="0">
                          <a:effectLst/>
                          <a:latin typeface="幼圆" panose="02010509060101010101" pitchFamily="49" charset="-122"/>
                          <a:ea typeface="幼圆" panose="02010509060101010101" pitchFamily="49" charset="-122"/>
                        </a:rPr>
                        <a:t>作用</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nchorCtr="1"/>
                </a:tc>
              </a:tr>
              <a:tr h="808319">
                <a:tc>
                  <a:txBody>
                    <a:bodyPr/>
                    <a:lstStyle/>
                    <a:p>
                      <a:pPr indent="266700" algn="just">
                        <a:spcAft>
                          <a:spcPts val="0"/>
                        </a:spcAft>
                      </a:pPr>
                      <a:r>
                        <a:rPr lang="en-US" sz="2400" kern="100" dirty="0">
                          <a:effectLst/>
                          <a:latin typeface="幼圆" panose="02010509060101010101" pitchFamily="49" charset="-122"/>
                          <a:ea typeface="幼圆" panose="02010509060101010101" pitchFamily="49" charset="-122"/>
                        </a:rPr>
                        <a:t>ddms.bat</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algn="just">
                        <a:spcAft>
                          <a:spcPts val="0"/>
                        </a:spcAft>
                      </a:pPr>
                      <a:r>
                        <a:rPr lang="zh-CN" sz="2400" kern="100">
                          <a:effectLst/>
                          <a:latin typeface="幼圆" panose="02010509060101010101" pitchFamily="49" charset="-122"/>
                          <a:ea typeface="幼圆" panose="02010509060101010101" pitchFamily="49" charset="-122"/>
                        </a:rPr>
                        <a:t>启动安卓应用程序调试，如启动错误、警告等信息。</a:t>
                      </a:r>
                      <a:endParaRPr lang="zh-CN" sz="24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r>
              <a:tr h="808319">
                <a:tc>
                  <a:txBody>
                    <a:bodyPr/>
                    <a:lstStyle/>
                    <a:p>
                      <a:pPr indent="266700" algn="just">
                        <a:spcAft>
                          <a:spcPts val="0"/>
                        </a:spcAft>
                      </a:pPr>
                      <a:r>
                        <a:rPr lang="en-US" sz="2400" kern="100" dirty="0">
                          <a:effectLst/>
                          <a:latin typeface="幼圆" panose="02010509060101010101" pitchFamily="49" charset="-122"/>
                          <a:ea typeface="幼圆" panose="02010509060101010101" pitchFamily="49" charset="-122"/>
                        </a:rPr>
                        <a:t>monkeyrunner.bat</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多设备控制、功能测试、回归测试、可扩展自动化。</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r>
              <a:tr h="596210">
                <a:tc>
                  <a:txBody>
                    <a:bodyPr/>
                    <a:lstStyle/>
                    <a:p>
                      <a:pPr indent="266700" algn="just">
                        <a:spcAft>
                          <a:spcPts val="0"/>
                        </a:spcAft>
                      </a:pPr>
                      <a:r>
                        <a:rPr lang="en-US" sz="2400" kern="100">
                          <a:effectLst/>
                          <a:latin typeface="幼圆" panose="02010509060101010101" pitchFamily="49" charset="-122"/>
                          <a:ea typeface="幼圆" panose="02010509060101010101" pitchFamily="49" charset="-122"/>
                        </a:rPr>
                        <a:t>hierarchyviewer.bat</a:t>
                      </a:r>
                      <a:endParaRPr lang="zh-CN" sz="24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UI</a:t>
                      </a:r>
                      <a:r>
                        <a:rPr lang="zh-CN" sz="2400" kern="100" dirty="0">
                          <a:effectLst/>
                          <a:latin typeface="幼圆" panose="02010509060101010101" pitchFamily="49" charset="-122"/>
                          <a:ea typeface="幼圆" panose="02010509060101010101" pitchFamily="49" charset="-122"/>
                        </a:rPr>
                        <a:t>界面布局层次查看工具。</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r>
              <a:tr h="808319">
                <a:tc>
                  <a:txBody>
                    <a:bodyPr/>
                    <a:lstStyle/>
                    <a:p>
                      <a:pPr indent="266700" algn="just">
                        <a:spcAft>
                          <a:spcPts val="0"/>
                        </a:spcAft>
                      </a:pPr>
                      <a:r>
                        <a:rPr lang="en-US" sz="2400" kern="100" dirty="0">
                          <a:effectLst/>
                          <a:latin typeface="幼圆" panose="02010509060101010101" pitchFamily="49" charset="-122"/>
                          <a:ea typeface="幼圆" panose="02010509060101010101" pitchFamily="49" charset="-122"/>
                        </a:rPr>
                        <a:t>uiautomatorviewer.bat</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查看程序启动后程序功能</a:t>
                      </a:r>
                      <a:r>
                        <a:rPr lang="en-US" sz="2400" kern="100" dirty="0">
                          <a:effectLst/>
                          <a:latin typeface="幼圆" panose="02010509060101010101" pitchFamily="49" charset="-122"/>
                          <a:ea typeface="幼圆" panose="02010509060101010101" pitchFamily="49" charset="-122"/>
                        </a:rPr>
                        <a:t>UI</a:t>
                      </a:r>
                      <a:r>
                        <a:rPr lang="zh-CN" sz="2400" kern="100" dirty="0">
                          <a:effectLst/>
                          <a:latin typeface="幼圆" panose="02010509060101010101" pitchFamily="49" charset="-122"/>
                          <a:ea typeface="幼圆" panose="02010509060101010101" pitchFamily="49" charset="-122"/>
                        </a:rPr>
                        <a:t>、界面属性。</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r>
              <a:tr h="596210">
                <a:tc>
                  <a:txBody>
                    <a:bodyPr/>
                    <a:lstStyle/>
                    <a:p>
                      <a:pPr indent="266700" algn="just">
                        <a:spcAft>
                          <a:spcPts val="0"/>
                        </a:spcAft>
                      </a:pPr>
                      <a:r>
                        <a:rPr lang="en-US" sz="2400" kern="100">
                          <a:effectLst/>
                          <a:latin typeface="幼圆" panose="02010509060101010101" pitchFamily="49" charset="-122"/>
                          <a:ea typeface="幼圆" panose="02010509060101010101" pitchFamily="49" charset="-122"/>
                        </a:rPr>
                        <a:t>traceview.bat</a:t>
                      </a:r>
                      <a:endParaRPr lang="zh-CN" sz="24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日志图形跟踪工具。</a:t>
                      </a:r>
                      <a:endParaRPr lang="zh-CN" sz="24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r>
            </a:tbl>
          </a:graphicData>
        </a:graphic>
      </p:graphicFrame>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34453"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7.5.1 </a:t>
            </a:r>
            <a:r>
              <a:rPr lang="zh-CN" altLang="en-US" sz="3200" b="1" dirty="0" smtClean="0">
                <a:solidFill>
                  <a:srgbClr val="1353A2"/>
                </a:solidFill>
                <a:latin typeface="微软雅黑" panose="020B0503020204020204" pitchFamily="34" charset="-122"/>
                <a:ea typeface="微软雅黑" panose="020B0503020204020204" pitchFamily="34" charset="-122"/>
              </a:rPr>
              <a:t>测试环境准备</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6251713" y="1671080"/>
            <a:ext cx="4591880" cy="36960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、安装</a:t>
            </a:r>
            <a:r>
              <a:rPr lang="en-US" altLang="zh-CN" sz="2400" dirty="0"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测试工具</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工具测试安卓软件，可以快速获取软件</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布局信息、</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XML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信息等。运行</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需要</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JDK</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环境支持，本案例使用的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JDK</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版本为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1.8.0</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153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33882" y="2066542"/>
            <a:ext cx="2390775"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15394"/>
                                        </p:tgtEl>
                                        <p:attrNameLst>
                                          <p:attrName>style.visibility</p:attrName>
                                        </p:attrNameLst>
                                      </p:cBhvr>
                                      <p:to>
                                        <p:strVal val="visible"/>
                                      </p:to>
                                    </p:set>
                                    <p:anim calcmode="lin" valueType="num">
                                      <p:cBhvr>
                                        <p:cTn id="7" dur="500" fill="hold"/>
                                        <p:tgtEl>
                                          <p:spTgt spid="315394"/>
                                        </p:tgtEl>
                                        <p:attrNameLst>
                                          <p:attrName>ppt_w</p:attrName>
                                        </p:attrNameLst>
                                      </p:cBhvr>
                                      <p:tavLst>
                                        <p:tav tm="0">
                                          <p:val>
                                            <p:fltVal val="0"/>
                                          </p:val>
                                        </p:tav>
                                        <p:tav tm="100000">
                                          <p:val>
                                            <p:strVal val="#ppt_w"/>
                                          </p:val>
                                        </p:tav>
                                      </p:tavLst>
                                    </p:anim>
                                    <p:anim calcmode="lin" valueType="num">
                                      <p:cBhvr>
                                        <p:cTn id="8" dur="500" fill="hold"/>
                                        <p:tgtEl>
                                          <p:spTgt spid="315394"/>
                                        </p:tgtEl>
                                        <p:attrNameLst>
                                          <p:attrName>ppt_h</p:attrName>
                                        </p:attrNameLst>
                                      </p:cBhvr>
                                      <p:tavLst>
                                        <p:tav tm="0">
                                          <p:val>
                                            <p:fltVal val="0"/>
                                          </p:val>
                                        </p:tav>
                                        <p:tav tm="100000">
                                          <p:val>
                                            <p:strVal val="#ppt_h"/>
                                          </p:val>
                                        </p:tav>
                                      </p:tavLst>
                                    </p:anim>
                                    <p:animEffect transition="in" filter="fade">
                                      <p:cBhvr>
                                        <p:cTn id="9" dur="500"/>
                                        <p:tgtEl>
                                          <p:spTgt spid="315394"/>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34453"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7.5.1 </a:t>
            </a:r>
            <a:r>
              <a:rPr lang="zh-CN" altLang="en-US" sz="3200" b="1" dirty="0" smtClean="0">
                <a:solidFill>
                  <a:srgbClr val="1353A2"/>
                </a:solidFill>
                <a:latin typeface="微软雅黑" panose="020B0503020204020204" pitchFamily="34" charset="-122"/>
                <a:ea typeface="微软雅黑" panose="020B0503020204020204" pitchFamily="34" charset="-122"/>
              </a:rPr>
              <a:t>测试环境准备</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1808922" y="1820167"/>
            <a:ext cx="5923721" cy="330842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、安装</a:t>
            </a:r>
            <a:r>
              <a:rPr lang="en-US" altLang="zh-CN" sz="2400" dirty="0"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测试工具</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有两种操作</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方式</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运行</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在控制台的命令</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模式</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界面</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本案例使用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桌面端版本</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1.10.0</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16418" name="Picture 2" descr="http://www.hml888.com/UploadFiles/FCK/318765-130H50T50694%281%29.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08525" y="1512228"/>
            <a:ext cx="3144624" cy="419283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6418"/>
                                        </p:tgtEl>
                                        <p:attrNameLst>
                                          <p:attrName>style.visibility</p:attrName>
                                        </p:attrNameLst>
                                      </p:cBhvr>
                                      <p:to>
                                        <p:strVal val="visible"/>
                                      </p:to>
                                    </p:set>
                                    <p:animEffect transition="in" filter="wipe(up)">
                                      <p:cBhvr>
                                        <p:cTn id="11" dur="500"/>
                                        <p:tgtEl>
                                          <p:spTgt spid="316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9159242" cy="107632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楷体" panose="02010609060101010101" pitchFamily="49" charset="-122"/>
                <a:ea typeface="楷体" panose="02010609060101010101" pitchFamily="49" charset="-122"/>
              </a:rPr>
              <a:t>  </a:t>
            </a:r>
            <a:r>
              <a:rPr lang="en-US" altLang="zh-CN" sz="3200" b="1" dirty="0" err="1" smtClean="0">
                <a:solidFill>
                  <a:srgbClr val="1353A2"/>
                </a:solidFill>
                <a:latin typeface="楷体" panose="02010609060101010101" pitchFamily="49" charset="-122"/>
                <a:ea typeface="楷体" panose="02010609060101010101" pitchFamily="49" charset="-122"/>
              </a:rPr>
              <a:t>小提示：Appium</a:t>
            </a:r>
            <a:r>
              <a:rPr lang="zh-CN" altLang="zh-CN" sz="3200" b="1" dirty="0" smtClean="0">
                <a:solidFill>
                  <a:srgbClr val="1353A2"/>
                </a:solidFill>
                <a:latin typeface="楷体" panose="02010609060101010101" pitchFamily="49" charset="-122"/>
                <a:ea typeface="楷体" panose="02010609060101010101" pitchFamily="49" charset="-122"/>
              </a:rPr>
              <a:t>服务器与</a:t>
            </a:r>
            <a:endParaRPr lang="zh-CN" altLang="zh-CN" sz="3200" b="1" dirty="0" smtClean="0">
              <a:solidFill>
                <a:srgbClr val="1353A2"/>
              </a:solidFill>
              <a:latin typeface="楷体" panose="02010609060101010101" pitchFamily="49" charset="-122"/>
              <a:ea typeface="楷体" panose="02010609060101010101" pitchFamily="49" charset="-122"/>
            </a:endParaRPr>
          </a:p>
          <a:p>
            <a:r>
              <a:rPr lang="zh-CN" altLang="zh-CN" sz="3200" b="1" dirty="0">
                <a:solidFill>
                  <a:srgbClr val="1353A2"/>
                </a:solidFill>
                <a:latin typeface="楷体" panose="02010609060101010101" pitchFamily="49" charset="-122"/>
                <a:ea typeface="楷体" panose="02010609060101010101" pitchFamily="49" charset="-122"/>
              </a:rPr>
              <a:t>安卓模拟器</a:t>
            </a:r>
            <a:r>
              <a:rPr lang="zh-CN" altLang="zh-CN" sz="3200" b="1" dirty="0" smtClean="0">
                <a:solidFill>
                  <a:srgbClr val="1353A2"/>
                </a:solidFill>
                <a:latin typeface="楷体" panose="02010609060101010101" pitchFamily="49" charset="-122"/>
                <a:ea typeface="楷体" panose="02010609060101010101" pitchFamily="49" charset="-122"/>
              </a:rPr>
              <a:t>通信</a:t>
            </a:r>
            <a:r>
              <a:rPr lang="zh-CN" altLang="en-US" sz="3200" b="1" dirty="0" smtClean="0">
                <a:solidFill>
                  <a:srgbClr val="1353A2"/>
                </a:solidFill>
                <a:latin typeface="楷体" panose="02010609060101010101" pitchFamily="49" charset="-122"/>
                <a:ea typeface="楷体" panose="02010609060101010101" pitchFamily="49" charset="-122"/>
              </a:rPr>
              <a:t>问题</a:t>
            </a:r>
            <a:endParaRPr lang="en-US" altLang="zh-CN" sz="3200" b="1" dirty="0">
              <a:solidFill>
                <a:srgbClr val="1353A2"/>
              </a:solidFill>
              <a:latin typeface="楷体" panose="02010609060101010101" pitchFamily="49" charset="-122"/>
              <a:ea typeface="楷体" panose="02010609060101010101" pitchFamily="49" charset="-122"/>
            </a:endParaRPr>
          </a:p>
        </p:txBody>
      </p:sp>
      <p:sp>
        <p:nvSpPr>
          <p:cNvPr id="7" name="内容占位符 2"/>
          <p:cNvSpPr txBox="1"/>
          <p:nvPr/>
        </p:nvSpPr>
        <p:spPr>
          <a:xfrm>
            <a:off x="4999383" y="1755859"/>
            <a:ext cx="6471257" cy="359139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在</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使用第三方模拟器（如夜神模拟器）测试时，无法连接到</a:t>
            </a:r>
            <a:r>
              <a:rPr lang="en-US" altLang="zh-CN" sz="2400" dirty="0" err="1">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appium</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服务器。解决该问题的方法如下：将模拟器安装目录下的</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adb.exe</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替换成安卓</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SDK</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中</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platform-tools</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目录下的</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adb.exe</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。这是由于</a:t>
            </a:r>
            <a:r>
              <a:rPr lang="en-US" altLang="zh-CN" sz="2400" dirty="0" err="1">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appium</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服务器配置的是安卓</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SDK</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开发环境，第三方</a:t>
            </a:r>
            <a:r>
              <a:rPr lang="en-US" altLang="zh-CN" sz="2400" dirty="0" err="1">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adb</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调试工具版本需要与其保持</a:t>
            </a:r>
            <a:r>
              <a:rPr lang="zh-CN"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一致</a:t>
            </a:r>
            <a:r>
              <a:rPr lang="zh-CN" altLang="en-US"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t>
            </a:r>
            <a:endPar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8" name="图片 7"/>
          <p:cNvPicPr/>
          <p:nvPr/>
        </p:nvPicPr>
        <p:blipFill>
          <a:blip r:embed="rId1">
            <a:extLst>
              <a:ext uri="{28A0092B-C50C-407E-A947-70E740481C1C}">
                <a14:useLocalDpi xmlns:a14="http://schemas.microsoft.com/office/drawing/2010/main" val="0"/>
              </a:ext>
            </a:extLst>
          </a:blip>
          <a:srcRect/>
          <a:stretch>
            <a:fillRect/>
          </a:stretch>
        </p:blipFill>
        <p:spPr bwMode="auto">
          <a:xfrm>
            <a:off x="2333122" y="592105"/>
            <a:ext cx="372500" cy="406688"/>
          </a:xfrm>
          <a:prstGeom prst="rect">
            <a:avLst/>
          </a:prstGeom>
          <a:noFill/>
          <a:ln>
            <a:noFill/>
          </a:ln>
        </p:spPr>
      </p:pic>
      <p:pic>
        <p:nvPicPr>
          <p:cNvPr id="317442" name="Picture 2" descr="http://www.juimg.com/tuku/yulantu/131224/328201-1312242151077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83" y="1755859"/>
            <a:ext cx="3924300" cy="392430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32" presetClass="emph" presetSubtype="0" fill="hold" nodeType="withEffect">
                                  <p:stCondLst>
                                    <p:cond delay="0"/>
                                  </p:stCondLst>
                                  <p:childTnLst>
                                    <p:animRot by="120000">
                                      <p:cBhvr>
                                        <p:cTn id="9" dur="100" fill="hold">
                                          <p:stCondLst>
                                            <p:cond delay="0"/>
                                          </p:stCondLst>
                                        </p:cTn>
                                        <p:tgtEl>
                                          <p:spTgt spid="317442"/>
                                        </p:tgtEl>
                                        <p:attrNameLst>
                                          <p:attrName>r</p:attrName>
                                        </p:attrNameLst>
                                      </p:cBhvr>
                                    </p:animRot>
                                    <p:animRot by="-240000">
                                      <p:cBhvr>
                                        <p:cTn id="10" dur="200" fill="hold">
                                          <p:stCondLst>
                                            <p:cond delay="200"/>
                                          </p:stCondLst>
                                        </p:cTn>
                                        <p:tgtEl>
                                          <p:spTgt spid="317442"/>
                                        </p:tgtEl>
                                        <p:attrNameLst>
                                          <p:attrName>r</p:attrName>
                                        </p:attrNameLst>
                                      </p:cBhvr>
                                    </p:animRot>
                                    <p:animRot by="240000">
                                      <p:cBhvr>
                                        <p:cTn id="11" dur="200" fill="hold">
                                          <p:stCondLst>
                                            <p:cond delay="400"/>
                                          </p:stCondLst>
                                        </p:cTn>
                                        <p:tgtEl>
                                          <p:spTgt spid="317442"/>
                                        </p:tgtEl>
                                        <p:attrNameLst>
                                          <p:attrName>r</p:attrName>
                                        </p:attrNameLst>
                                      </p:cBhvr>
                                    </p:animRot>
                                    <p:animRot by="-240000">
                                      <p:cBhvr>
                                        <p:cTn id="12" dur="200" fill="hold">
                                          <p:stCondLst>
                                            <p:cond delay="600"/>
                                          </p:stCondLst>
                                        </p:cTn>
                                        <p:tgtEl>
                                          <p:spTgt spid="317442"/>
                                        </p:tgtEl>
                                        <p:attrNameLst>
                                          <p:attrName>r</p:attrName>
                                        </p:attrNameLst>
                                      </p:cBhvr>
                                    </p:animRot>
                                    <p:animRot by="120000">
                                      <p:cBhvr>
                                        <p:cTn id="13" dur="200" fill="hold">
                                          <p:stCondLst>
                                            <p:cond delay="800"/>
                                          </p:stCondLst>
                                        </p:cTn>
                                        <p:tgtEl>
                                          <p:spTgt spid="3174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34453"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7.5.1 </a:t>
            </a:r>
            <a:r>
              <a:rPr lang="zh-CN" altLang="en-US" sz="3200" b="1" dirty="0" smtClean="0">
                <a:solidFill>
                  <a:srgbClr val="1353A2"/>
                </a:solidFill>
                <a:latin typeface="微软雅黑" panose="020B0503020204020204" pitchFamily="34" charset="-122"/>
                <a:ea typeface="微软雅黑" panose="020B0503020204020204" pitchFamily="34" charset="-122"/>
              </a:rPr>
              <a:t>测试环境准备</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2146850" y="1710837"/>
            <a:ext cx="4919869" cy="401410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、测试脚本编写环境</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自动化测试框架</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支持多种语言，如</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Java</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PHP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Ruby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Python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等，本案例使用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Python 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作为自动化测试脚本语言，使用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Pycharm</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Community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版本作为脚本编辑器。</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1949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93493" y="1507620"/>
            <a:ext cx="3149599" cy="449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319490"/>
                                        </p:tgtEl>
                                        <p:attrNameLst>
                                          <p:attrName>style.visibility</p:attrName>
                                        </p:attrNameLst>
                                      </p:cBhvr>
                                      <p:to>
                                        <p:strVal val="visible"/>
                                      </p:to>
                                    </p:set>
                                    <p:anim calcmode="lin" valueType="num">
                                      <p:cBhvr>
                                        <p:cTn id="11" dur="500" fill="hold"/>
                                        <p:tgtEl>
                                          <p:spTgt spid="319490"/>
                                        </p:tgtEl>
                                        <p:attrNameLst>
                                          <p:attrName>ppt_w</p:attrName>
                                        </p:attrNameLst>
                                      </p:cBhvr>
                                      <p:tavLst>
                                        <p:tav tm="0">
                                          <p:val>
                                            <p:fltVal val="0"/>
                                          </p:val>
                                        </p:tav>
                                        <p:tav tm="100000">
                                          <p:val>
                                            <p:strVal val="#ppt_w"/>
                                          </p:val>
                                        </p:tav>
                                      </p:tavLst>
                                    </p:anim>
                                    <p:anim calcmode="lin" valueType="num">
                                      <p:cBhvr>
                                        <p:cTn id="12" dur="500" fill="hold"/>
                                        <p:tgtEl>
                                          <p:spTgt spid="31949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534453"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7.5.1 </a:t>
            </a:r>
            <a:r>
              <a:rPr lang="zh-CN" altLang="en-US" sz="3200" b="1" dirty="0" smtClean="0">
                <a:solidFill>
                  <a:srgbClr val="1353A2"/>
                </a:solidFill>
                <a:latin typeface="微软雅黑" panose="020B0503020204020204" pitchFamily="34" charset="-122"/>
                <a:ea typeface="微软雅黑" panose="020B0503020204020204" pitchFamily="34" charset="-122"/>
              </a:rPr>
              <a:t>测试环境准备</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6430617" y="2018950"/>
            <a:ext cx="4363278" cy="304006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、安装测试软件</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搭建</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环境完成之后，安装测试软件，可通过</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adb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命令安装或者拖动测试软件到安卓模拟器界面完成安装。</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184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25148" y="1340954"/>
            <a:ext cx="3551555" cy="4724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18467"/>
                                        </p:tgtEl>
                                        <p:attrNameLst>
                                          <p:attrName>style.visibility</p:attrName>
                                        </p:attrNameLst>
                                      </p:cBhvr>
                                      <p:to>
                                        <p:strVal val="visible"/>
                                      </p:to>
                                    </p:set>
                                    <p:animEffect transition="in" filter="barn(outVertical)">
                                      <p:cBhvr>
                                        <p:cTn id="7" dur="500"/>
                                        <p:tgtEl>
                                          <p:spTgt spid="31846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7.5.2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10" name="组合 9"/>
          <p:cNvGrpSpPr/>
          <p:nvPr/>
        </p:nvGrpSpPr>
        <p:grpSpPr>
          <a:xfrm>
            <a:off x="3359008" y="1306006"/>
            <a:ext cx="5665720" cy="1168838"/>
            <a:chOff x="3080716" y="1306006"/>
            <a:chExt cx="5665720" cy="1168838"/>
          </a:xfrm>
        </p:grpSpPr>
        <p:grpSp>
          <p:nvGrpSpPr>
            <p:cNvPr id="8" name="组合 7"/>
            <p:cNvGrpSpPr/>
            <p:nvPr/>
          </p:nvGrpSpPr>
          <p:grpSpPr>
            <a:xfrm>
              <a:off x="3080716" y="1306006"/>
              <a:ext cx="5665720" cy="1168838"/>
              <a:chOff x="3080715" y="1554761"/>
              <a:chExt cx="6743700" cy="1495161"/>
            </a:xfrm>
          </p:grpSpPr>
          <p:pic>
            <p:nvPicPr>
              <p:cNvPr id="29389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0715" y="1735472"/>
                <a:ext cx="67437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内容占位符 2"/>
              <p:cNvSpPr txBox="1"/>
              <p:nvPr/>
            </p:nvSpPr>
            <p:spPr>
              <a:xfrm>
                <a:off x="4104859" y="1554761"/>
                <a:ext cx="745436" cy="6062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3600" b="1" spc="-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01</a:t>
                </a:r>
                <a:endParaRPr lang="en-US" altLang="zh-CN" sz="3600" b="1" spc="-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pSp>
        <p:sp>
          <p:nvSpPr>
            <p:cNvPr id="28" name="内容占位符 2">
              <a:hlinkClick r:id="rId2" action="ppaction://hlinksldjump"/>
            </p:cNvPr>
            <p:cNvSpPr txBox="1"/>
            <p:nvPr/>
          </p:nvSpPr>
          <p:spPr>
            <a:xfrm>
              <a:off x="4823796" y="1664427"/>
              <a:ext cx="1835426" cy="6367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连接模拟器</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3368947" y="2334111"/>
            <a:ext cx="5665720" cy="1168838"/>
            <a:chOff x="3090655" y="2334111"/>
            <a:chExt cx="5665720" cy="1168838"/>
          </a:xfrm>
        </p:grpSpPr>
        <p:grpSp>
          <p:nvGrpSpPr>
            <p:cNvPr id="19" name="组合 18"/>
            <p:cNvGrpSpPr/>
            <p:nvPr/>
          </p:nvGrpSpPr>
          <p:grpSpPr>
            <a:xfrm>
              <a:off x="3090655" y="2334111"/>
              <a:ext cx="5665720" cy="1168838"/>
              <a:chOff x="3080715" y="1554761"/>
              <a:chExt cx="6743700" cy="1495161"/>
            </a:xfrm>
          </p:grpSpPr>
          <p:pic>
            <p:nvPicPr>
              <p:cNvPr id="20"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0715" y="1735472"/>
                <a:ext cx="67437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内容占位符 2"/>
              <p:cNvSpPr txBox="1"/>
              <p:nvPr/>
            </p:nvSpPr>
            <p:spPr>
              <a:xfrm>
                <a:off x="4104859" y="1554761"/>
                <a:ext cx="745436" cy="6062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3600" b="1" spc="-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02</a:t>
                </a:r>
                <a:endParaRPr lang="en-US" altLang="zh-CN" sz="3600" b="1" spc="-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pSp>
        <p:sp>
          <p:nvSpPr>
            <p:cNvPr id="30" name="内容占位符 2">
              <a:hlinkClick r:id="rId3" action="ppaction://hlinksldjump"/>
            </p:cNvPr>
            <p:cNvSpPr txBox="1"/>
            <p:nvPr/>
          </p:nvSpPr>
          <p:spPr>
            <a:xfrm>
              <a:off x="4853613" y="2714490"/>
              <a:ext cx="2739888" cy="6367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配置</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工具</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418642" y="3371093"/>
            <a:ext cx="5665720" cy="1168838"/>
            <a:chOff x="3140350" y="3371093"/>
            <a:chExt cx="5665720" cy="1168838"/>
          </a:xfrm>
        </p:grpSpPr>
        <p:grpSp>
          <p:nvGrpSpPr>
            <p:cNvPr id="22" name="组合 21"/>
            <p:cNvGrpSpPr/>
            <p:nvPr/>
          </p:nvGrpSpPr>
          <p:grpSpPr>
            <a:xfrm>
              <a:off x="3140350" y="3371093"/>
              <a:ext cx="5665720" cy="1168838"/>
              <a:chOff x="3080715" y="1554761"/>
              <a:chExt cx="6743700" cy="1495161"/>
            </a:xfrm>
          </p:grpSpPr>
          <p:pic>
            <p:nvPicPr>
              <p:cNvPr id="2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0715" y="1735472"/>
                <a:ext cx="67437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内容占位符 2"/>
              <p:cNvSpPr txBox="1"/>
              <p:nvPr/>
            </p:nvSpPr>
            <p:spPr>
              <a:xfrm>
                <a:off x="4104859" y="1554761"/>
                <a:ext cx="745436" cy="6062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3600" b="1" spc="-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endParaRPr lang="en-US" altLang="zh-CN" sz="3600" b="1" spc="-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pSp>
        <p:sp>
          <p:nvSpPr>
            <p:cNvPr id="31" name="内容占位符 2">
              <a:hlinkClick r:id="rId4" action="ppaction://hlinksldjump"/>
            </p:cNvPr>
            <p:cNvSpPr txBox="1"/>
            <p:nvPr/>
          </p:nvSpPr>
          <p:spPr>
            <a:xfrm>
              <a:off x="4823796" y="3707784"/>
              <a:ext cx="3306419" cy="6367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手机安全卫士界面测试</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5" name="组合 14"/>
          <p:cNvGrpSpPr/>
          <p:nvPr/>
        </p:nvGrpSpPr>
        <p:grpSpPr>
          <a:xfrm>
            <a:off x="3501469" y="4431663"/>
            <a:ext cx="5665720" cy="1168838"/>
            <a:chOff x="3223177" y="4471419"/>
            <a:chExt cx="5665720" cy="1168838"/>
          </a:xfrm>
        </p:grpSpPr>
        <p:grpSp>
          <p:nvGrpSpPr>
            <p:cNvPr id="25" name="组合 24"/>
            <p:cNvGrpSpPr/>
            <p:nvPr/>
          </p:nvGrpSpPr>
          <p:grpSpPr>
            <a:xfrm>
              <a:off x="3223177" y="4471419"/>
              <a:ext cx="5665720" cy="1168838"/>
              <a:chOff x="3080715" y="1554761"/>
              <a:chExt cx="6743700" cy="1495161"/>
            </a:xfrm>
          </p:grpSpPr>
          <p:pic>
            <p:nvPicPr>
              <p:cNvPr id="26"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0715" y="1735472"/>
                <a:ext cx="67437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内容占位符 2"/>
              <p:cNvSpPr txBox="1"/>
              <p:nvPr/>
            </p:nvSpPr>
            <p:spPr>
              <a:xfrm>
                <a:off x="4104859" y="1554761"/>
                <a:ext cx="745436" cy="6062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3600" b="1" spc="-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04</a:t>
                </a:r>
                <a:endParaRPr lang="en-US" altLang="zh-CN" sz="3600" b="1" spc="-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pSp>
        <p:sp>
          <p:nvSpPr>
            <p:cNvPr id="32" name="内容占位符 2">
              <a:hlinkClick r:id="rId5" action="ppaction://hlinksldjump"/>
            </p:cNvPr>
            <p:cNvSpPr txBox="1"/>
            <p:nvPr/>
          </p:nvSpPr>
          <p:spPr>
            <a:xfrm>
              <a:off x="4866867" y="4857805"/>
              <a:ext cx="3306419" cy="6367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修改界面布局</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5" name="图片 4"/>
          <p:cNvPicPr>
            <a:picLocks noChangeAspect="1"/>
          </p:cNvPicPr>
          <p:nvPr>
            <p:custDataLst>
              <p:tags r:id="rId6"/>
            </p:custDataLst>
          </p:nvPr>
        </p:nvPicPr>
        <p:blipFill>
          <a:blip r:embed="rId7"/>
          <a:stretch>
            <a:fillRect/>
          </a:stretch>
        </p:blipFill>
        <p:spPr>
          <a:xfrm>
            <a:off x="8632825" y="0"/>
            <a:ext cx="3138805" cy="1038225"/>
          </a:xfrm>
          <a:prstGeom prst="rect">
            <a:avLst/>
          </a:prstGeom>
        </p:spPr>
      </p:pic>
    </p:spTree>
    <p:custDataLst>
      <p:tags r:id="rId8"/>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7.5.2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5" name="组合 4"/>
          <p:cNvGrpSpPr/>
          <p:nvPr/>
        </p:nvGrpSpPr>
        <p:grpSpPr>
          <a:xfrm>
            <a:off x="4230860" y="1787490"/>
            <a:ext cx="5164827" cy="3855722"/>
            <a:chOff x="3690938" y="1633538"/>
            <a:chExt cx="5164827" cy="3855722"/>
          </a:xfrm>
        </p:grpSpPr>
        <p:pic>
          <p:nvPicPr>
            <p:cNvPr id="2949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90938" y="1633538"/>
              <a:ext cx="5164827" cy="3855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内容占位符 2"/>
            <p:cNvSpPr txBox="1"/>
            <p:nvPr/>
          </p:nvSpPr>
          <p:spPr>
            <a:xfrm>
              <a:off x="4164495" y="2038829"/>
              <a:ext cx="4661453" cy="304006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）运行模拟器</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案例</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的模拟器环境如下：</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模拟器</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第三</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方模拟器夜神</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Nox</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安卓系统</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版本</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5.1.1</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测试模式</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手机模式</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7.5.2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内容占位符 2"/>
          <p:cNvSpPr txBox="1"/>
          <p:nvPr/>
        </p:nvSpPr>
        <p:spPr>
          <a:xfrm>
            <a:off x="1458841" y="1269201"/>
            <a:ext cx="8249479" cy="8037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安装</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手机安全卫士，启动模拟器，夜神模拟器主页</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下</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图</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9593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2054" y="1944399"/>
            <a:ext cx="7472612" cy="424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95938"/>
                                        </p:tgtEl>
                                        <p:attrNameLst>
                                          <p:attrName>style.visibility</p:attrName>
                                        </p:attrNameLst>
                                      </p:cBhvr>
                                      <p:to>
                                        <p:strVal val="visible"/>
                                      </p:to>
                                    </p:set>
                                    <p:animEffect transition="in" filter="barn(inVertical)">
                                      <p:cBhvr>
                                        <p:cTn id="11" dur="500"/>
                                        <p:tgtEl>
                                          <p:spTgt spid="295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7.5.2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内容占位符 2"/>
          <p:cNvSpPr txBox="1"/>
          <p:nvPr/>
        </p:nvSpPr>
        <p:spPr>
          <a:xfrm>
            <a:off x="1458841" y="1666761"/>
            <a:ext cx="9881707" cy="142430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）连接安卓模拟器</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打开</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Windows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系统控制台命令窗口，依次输入以下命令连接安卓模拟器</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4"/>
          <p:cNvGrpSpPr/>
          <p:nvPr/>
        </p:nvGrpSpPr>
        <p:grpSpPr>
          <a:xfrm>
            <a:off x="1560443" y="3002025"/>
            <a:ext cx="9700011" cy="2384984"/>
            <a:chOff x="1957388" y="2505075"/>
            <a:chExt cx="9303066" cy="2076864"/>
          </a:xfrm>
        </p:grpSpPr>
        <p:pic>
          <p:nvPicPr>
            <p:cNvPr id="2969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57388" y="2505075"/>
              <a:ext cx="9303066" cy="2076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p:nvPr/>
          </p:nvSpPr>
          <p:spPr>
            <a:xfrm>
              <a:off x="2443541" y="2703787"/>
              <a:ext cx="8567863" cy="182354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adb</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start-server 				#</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启动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adb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调试服务</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adb</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connect 127.0.0.1:62001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连接夜神模拟器</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adb</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devices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查看设备是否连接</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7.1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779520" y="1499983"/>
            <a:ext cx="5160645" cy="4487954"/>
            <a:chOff x="3718560" y="1327263"/>
            <a:chExt cx="5160645" cy="4487954"/>
          </a:xfrm>
        </p:grpSpPr>
        <p:pic>
          <p:nvPicPr>
            <p:cNvPr id="260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18560" y="1327263"/>
              <a:ext cx="5160645" cy="4487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5370195" y="3251200"/>
              <a:ext cx="3458846" cy="2275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移动</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使用最多的平台是</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iOS</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，移动</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测试主要是针对</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iOS</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平台</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7"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8868" y="5270500"/>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7.5.2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内容占位符 2"/>
          <p:cNvSpPr txBox="1"/>
          <p:nvPr/>
        </p:nvSpPr>
        <p:spPr>
          <a:xfrm>
            <a:off x="1627804" y="1547493"/>
            <a:ext cx="9881707" cy="401842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第</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行</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用于</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启动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adb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调试工具，启动成功后显示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daemon start successfully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第</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行</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用于</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连接已经启动的安卓模拟器设备，夜神模拟器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连接地址是本地回环地址</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127.0.0.1</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，默认端口号为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62001</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。连接成功后提示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connected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，并显示连接地址和端口号。</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第</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行</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用于</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检查设备是否连接成功，连接成功后提示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device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，连接失败提示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offline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7.5.2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内容占位符 2"/>
          <p:cNvSpPr txBox="1"/>
          <p:nvPr/>
        </p:nvSpPr>
        <p:spPr>
          <a:xfrm>
            <a:off x="1528412" y="1587249"/>
            <a:ext cx="2546631" cy="126528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上述三个命令执行结果如右图。</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9798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54558" y="1370094"/>
            <a:ext cx="6963051" cy="4709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288" y="5304324"/>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97986"/>
                                        </p:tgtEl>
                                        <p:attrNameLst>
                                          <p:attrName>style.visibility</p:attrName>
                                        </p:attrNameLst>
                                      </p:cBhvr>
                                      <p:to>
                                        <p:strVal val="visible"/>
                                      </p:to>
                                    </p:set>
                                    <p:animEffect transition="in" filter="barn(inVertical)">
                                      <p:cBhvr>
                                        <p:cTn id="11" dur="500"/>
                                        <p:tgtEl>
                                          <p:spTgt spid="297986"/>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7.5.2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内容占位符 2"/>
          <p:cNvSpPr txBox="1"/>
          <p:nvPr/>
        </p:nvSpPr>
        <p:spPr>
          <a:xfrm>
            <a:off x="7551525" y="2054388"/>
            <a:ext cx="4055169" cy="257724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服务器配置</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服务器地址设置为本地回环地址</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127.0.0.1</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，端口号设置为默认端口</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4723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9901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9408" y="1305490"/>
            <a:ext cx="5450922" cy="5030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99010"/>
                                        </p:tgtEl>
                                        <p:attrNameLst>
                                          <p:attrName>style.visibility</p:attrName>
                                        </p:attrNameLst>
                                      </p:cBhvr>
                                      <p:to>
                                        <p:strVal val="visible"/>
                                      </p:to>
                                    </p:set>
                                    <p:animEffect transition="in" filter="barn(inVertical)">
                                      <p:cBhvr>
                                        <p:cTn id="11" dur="500"/>
                                        <p:tgtEl>
                                          <p:spTgt spid="299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7.5.2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内容占位符 2"/>
          <p:cNvSpPr txBox="1"/>
          <p:nvPr/>
        </p:nvSpPr>
        <p:spPr>
          <a:xfrm>
            <a:off x="1588048" y="2273049"/>
            <a:ext cx="3858596" cy="252755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配置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完成后，</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上图</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中</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点击【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Start Server v1.00.0</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】按钮启动服务器，监听</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127.0.0.1</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地址设备</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信息</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003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0" y="1265928"/>
            <a:ext cx="5127625" cy="4733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00034"/>
                                        </p:tgtEl>
                                        <p:attrNameLst>
                                          <p:attrName>style.visibility</p:attrName>
                                        </p:attrNameLst>
                                      </p:cBhvr>
                                      <p:to>
                                        <p:strVal val="visible"/>
                                      </p:to>
                                    </p:set>
                                    <p:animEffect transition="in" filter="barn(inVertical)">
                                      <p:cBhvr>
                                        <p:cTn id="11" dur="500"/>
                                        <p:tgtEl>
                                          <p:spTgt spid="300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7.5.2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内容占位符 2"/>
          <p:cNvSpPr txBox="1"/>
          <p:nvPr/>
        </p:nvSpPr>
        <p:spPr>
          <a:xfrm>
            <a:off x="1349508" y="1397661"/>
            <a:ext cx="4435066" cy="445955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）手机安全卫士</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测试配置</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菜单栏点击【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File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New Session Windows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】，在弹出窗口的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Desired Capabilities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选项卡下点击【添加】按钮，添加手机安全卫士</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测试所需参数，配置完成后点击【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Save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保存</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105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0" y="1460362"/>
            <a:ext cx="5555888" cy="433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01058"/>
                                        </p:tgtEl>
                                        <p:attrNameLst>
                                          <p:attrName>style.visibility</p:attrName>
                                        </p:attrNameLst>
                                      </p:cBhvr>
                                      <p:to>
                                        <p:strVal val="visible"/>
                                      </p:to>
                                    </p:set>
                                    <p:animEffect transition="in" filter="barn(inVertical)">
                                      <p:cBhvr>
                                        <p:cTn id="11" dur="500"/>
                                        <p:tgtEl>
                                          <p:spTgt spid="301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7.5.2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内容占位符 2"/>
          <p:cNvSpPr txBox="1"/>
          <p:nvPr/>
        </p:nvSpPr>
        <p:spPr>
          <a:xfrm>
            <a:off x="1349508" y="1397661"/>
            <a:ext cx="6383136" cy="86846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上图中的配置参数示例代码如下：</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4"/>
          <p:cNvGrpSpPr/>
          <p:nvPr/>
        </p:nvGrpSpPr>
        <p:grpSpPr>
          <a:xfrm>
            <a:off x="1838739" y="2196099"/>
            <a:ext cx="9511748" cy="3499023"/>
            <a:chOff x="1859341" y="1987377"/>
            <a:chExt cx="8473318" cy="3499023"/>
          </a:xfrm>
        </p:grpSpPr>
        <p:pic>
          <p:nvPicPr>
            <p:cNvPr id="3020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59341" y="1987377"/>
              <a:ext cx="8473318" cy="3499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p:nvPr/>
          </p:nvSpPr>
          <p:spPr>
            <a:xfrm>
              <a:off x="2816988" y="2051981"/>
              <a:ext cx="7276611" cy="33896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0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platformName</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"Android",</a:t>
              </a:r>
              <a:endParaRPr lang="zh-CN" altLang="zh-CN" sz="20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appActivity</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"cn.itcast.mobliesafe.chapter01.SplashActivity",</a:t>
              </a:r>
              <a:endParaRPr lang="zh-CN" altLang="zh-CN" sz="20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appPackage</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cn.itcast.mobliesafe</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0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deviceName</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testMobileSafe</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0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platformVersion</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"5.1.1"</a:t>
              </a:r>
              <a:endParaRPr lang="zh-CN" altLang="zh-CN" sz="20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0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7.5.2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6" name="组合 5"/>
          <p:cNvGrpSpPr/>
          <p:nvPr/>
        </p:nvGrpSpPr>
        <p:grpSpPr>
          <a:xfrm>
            <a:off x="1103244" y="2063580"/>
            <a:ext cx="10539956" cy="3015315"/>
            <a:chOff x="1083366" y="2063580"/>
            <a:chExt cx="10539956" cy="3015315"/>
          </a:xfrm>
        </p:grpSpPr>
        <p:pic>
          <p:nvPicPr>
            <p:cNvPr id="30310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83366" y="2063580"/>
              <a:ext cx="10539956" cy="2995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内容占位符 2"/>
            <p:cNvSpPr txBox="1"/>
            <p:nvPr/>
          </p:nvSpPr>
          <p:spPr>
            <a:xfrm>
              <a:off x="1786825" y="2083460"/>
              <a:ext cx="9692868" cy="299543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platformName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：使用手机操作系统，支持</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iOS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FirfoxOS</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appActivity</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：要启动的安卓</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Acticity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appPackage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：安卓应用运行的包名。</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deviceName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：使用手机或模拟器的类型，安卓设备可忽略参数选项。</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platformVersion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：操所系统的版本</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413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87079" y="1780536"/>
            <a:ext cx="4023139" cy="4019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91592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楷体" panose="02010609060101010101" pitchFamily="49" charset="-122"/>
                <a:ea typeface="楷体" panose="02010609060101010101" pitchFamily="49" charset="-122"/>
              </a:rPr>
              <a:t>  </a:t>
            </a:r>
            <a:r>
              <a:rPr lang="en-US" altLang="zh-CN" sz="3200" b="1" dirty="0" err="1" smtClean="0">
                <a:solidFill>
                  <a:srgbClr val="1353A2"/>
                </a:solidFill>
                <a:latin typeface="楷体" panose="02010609060101010101" pitchFamily="49" charset="-122"/>
                <a:ea typeface="楷体" panose="02010609060101010101" pitchFamily="49" charset="-122"/>
              </a:rPr>
              <a:t>小提示：Appium</a:t>
            </a:r>
            <a:r>
              <a:rPr lang="zh-CN" altLang="en-US" sz="3200" b="1" dirty="0" smtClean="0">
                <a:solidFill>
                  <a:srgbClr val="1353A2"/>
                </a:solidFill>
                <a:latin typeface="楷体" panose="02010609060101010101" pitchFamily="49" charset="-122"/>
                <a:ea typeface="楷体" panose="02010609060101010101" pitchFamily="49" charset="-122"/>
              </a:rPr>
              <a:t>基本参数</a:t>
            </a:r>
            <a:endParaRPr lang="en-US" altLang="zh-CN" sz="3200" b="1" dirty="0">
              <a:solidFill>
                <a:srgbClr val="1353A2"/>
              </a:solidFill>
              <a:latin typeface="楷体" panose="02010609060101010101" pitchFamily="49" charset="-122"/>
              <a:ea typeface="楷体" panose="02010609060101010101" pitchFamily="49" charset="-122"/>
            </a:endParaRPr>
          </a:p>
        </p:txBody>
      </p:sp>
      <p:sp>
        <p:nvSpPr>
          <p:cNvPr id="7" name="内容占位符 2"/>
          <p:cNvSpPr txBox="1"/>
          <p:nvPr/>
        </p:nvSpPr>
        <p:spPr>
          <a:xfrm>
            <a:off x="5814391" y="2222998"/>
            <a:ext cx="5198166" cy="253784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以上</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配置参数是安卓设备自动化测试要配置的基本参数，参数详细信息参见官方文档说明：</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https://github.com/appium/appium</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t>
            </a:r>
            <a:endPar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8" name="图片 7"/>
          <p:cNvPicPr/>
          <p:nvPr/>
        </p:nvPicPr>
        <p:blipFill>
          <a:blip r:embed="rId2">
            <a:extLst>
              <a:ext uri="{28A0092B-C50C-407E-A947-70E740481C1C}">
                <a14:useLocalDpi xmlns:a14="http://schemas.microsoft.com/office/drawing/2010/main" val="0"/>
              </a:ext>
            </a:extLst>
          </a:blip>
          <a:srcRect/>
          <a:stretch>
            <a:fillRect/>
          </a:stretch>
        </p:blipFill>
        <p:spPr bwMode="auto">
          <a:xfrm>
            <a:off x="2333122" y="592105"/>
            <a:ext cx="372500" cy="406688"/>
          </a:xfrm>
          <a:prstGeom prst="rect">
            <a:avLst/>
          </a:prstGeom>
          <a:noFill/>
          <a:ln>
            <a:noFill/>
          </a:ln>
        </p:spPr>
      </p:pic>
      <p:pic>
        <p:nvPicPr>
          <p:cNvPr id="3" name="图片 2"/>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04130"/>
                                        </p:tgtEl>
                                        <p:attrNameLst>
                                          <p:attrName>style.visibility</p:attrName>
                                        </p:attrNameLst>
                                      </p:cBhvr>
                                      <p:to>
                                        <p:strVal val="visible"/>
                                      </p:to>
                                    </p:set>
                                    <p:animEffect transition="in" filter="randombar(horizontal)">
                                      <p:cBhvr>
                                        <p:cTn id="7" dur="500"/>
                                        <p:tgtEl>
                                          <p:spTgt spid="30413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7.5.2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1588044" y="1556686"/>
            <a:ext cx="4435066" cy="405892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）启动</a:t>
            </a:r>
            <a:r>
              <a:rPr lang="en-US" altLang="zh-CN" sz="2400" dirty="0"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appium</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UI</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界面测试</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确认</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本地服务器启动，并且测试程序</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参数配置完成，</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步骤（</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）的图</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中</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点击【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Start Session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】按钮启动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启动后</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本地监听终端界面</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右图。</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515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34536" y="1336123"/>
            <a:ext cx="5191195" cy="478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05154"/>
                                        </p:tgtEl>
                                        <p:attrNameLst>
                                          <p:attrName>style.visibility</p:attrName>
                                        </p:attrNameLst>
                                      </p:cBhvr>
                                      <p:to>
                                        <p:strVal val="visible"/>
                                      </p:to>
                                    </p:set>
                                    <p:animEffect transition="in" filter="barn(inVertical)">
                                      <p:cBhvr>
                                        <p:cTn id="11" dur="500"/>
                                        <p:tgtEl>
                                          <p:spTgt spid="305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7.5.2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6507913" y="2242486"/>
            <a:ext cx="4435066" cy="255811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上图的</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监听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窗口会实时显示本地服务器与模拟器的交互信息，如安卓测试程序配置信息、</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请求信息等</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61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70683" y="1845159"/>
            <a:ext cx="4833440" cy="3621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6178"/>
                                        </p:tgtEl>
                                        <p:attrNameLst>
                                          <p:attrName>style.visibility</p:attrName>
                                        </p:attrNameLst>
                                      </p:cBhvr>
                                      <p:to>
                                        <p:strVal val="visible"/>
                                      </p:to>
                                    </p:set>
                                    <p:animEffect transition="in" filter="fade">
                                      <p:cBhvr>
                                        <p:cTn id="7" dur="500"/>
                                        <p:tgtEl>
                                          <p:spTgt spid="30617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7.1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430779" y="1938659"/>
            <a:ext cx="8092442" cy="3743325"/>
            <a:chOff x="2278379" y="1654179"/>
            <a:chExt cx="8092442" cy="3743325"/>
          </a:xfrm>
        </p:grpSpPr>
        <p:pic>
          <p:nvPicPr>
            <p:cNvPr id="26112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8379" y="1654179"/>
              <a:ext cx="8092442"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3718561" y="2002164"/>
              <a:ext cx="5212079" cy="30473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移动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测试与传统软件测试的</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区别</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sldjump"/>
                </a:rPr>
                <a:t>●  页面布局不同</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sldjump"/>
                </a:rPr>
                <a:t>●  使用场合不同</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4" action="ppaction://hlinksldjump"/>
                </a:rPr>
                <a:t>●  输入方法不同</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5" action="ppaction://hlinksldjump"/>
                </a:rPr>
                <a:t>●  操作方式不同</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custDataLst>
              <p:tags r:id="rId6"/>
            </p:custDataLst>
          </p:nvPr>
        </p:nvPicPr>
        <p:blipFill>
          <a:blip r:embed="rId7"/>
          <a:stretch>
            <a:fillRect/>
          </a:stretch>
        </p:blipFill>
        <p:spPr>
          <a:xfrm>
            <a:off x="8632825" y="0"/>
            <a:ext cx="3138805" cy="1038225"/>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7.5.2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1143000" y="1208816"/>
            <a:ext cx="4025348" cy="76907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主页布局</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720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50544" y="1848678"/>
            <a:ext cx="8287952" cy="438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07202"/>
                                        </p:tgtEl>
                                        <p:attrNameLst>
                                          <p:attrName>style.visibility</p:attrName>
                                        </p:attrNameLst>
                                      </p:cBhvr>
                                      <p:to>
                                        <p:strVal val="visible"/>
                                      </p:to>
                                    </p:set>
                                    <p:animEffect transition="in" filter="barn(inVertical)">
                                      <p:cBhvr>
                                        <p:cTn id="11" dur="500"/>
                                        <p:tgtEl>
                                          <p:spTgt spid="307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7.5.2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1142999" y="1527315"/>
            <a:ext cx="6977271" cy="76907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主页面最上面一排按钮是功能按钮。</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822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4048" y="2563514"/>
            <a:ext cx="7778160" cy="1607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08226"/>
                                        </p:tgtEl>
                                        <p:attrNameLst>
                                          <p:attrName>style.visibility</p:attrName>
                                        </p:attrNameLst>
                                      </p:cBhvr>
                                      <p:to>
                                        <p:strVal val="visible"/>
                                      </p:to>
                                    </p:set>
                                    <p:animEffect transition="in" filter="barn(inVertical)">
                                      <p:cBhvr>
                                        <p:cTn id="11" dur="500"/>
                                        <p:tgtEl>
                                          <p:spTgt spid="308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7.5.2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表格 4"/>
          <p:cNvGraphicFramePr>
            <a:graphicFrameLocks noGrp="1"/>
          </p:cNvGraphicFramePr>
          <p:nvPr/>
        </p:nvGraphicFramePr>
        <p:xfrm>
          <a:off x="1808922" y="1700385"/>
          <a:ext cx="9219180" cy="3945040"/>
        </p:xfrm>
        <a:graphic>
          <a:graphicData uri="http://schemas.openxmlformats.org/drawingml/2006/table">
            <a:tbl>
              <a:tblPr firstRow="1" firstCol="1" bandRow="1">
                <a:tableStyleId>{5C22544A-7EE6-4342-B048-85BDC9FD1C3A}</a:tableStyleId>
              </a:tblPr>
              <a:tblGrid>
                <a:gridCol w="1639956"/>
                <a:gridCol w="4304587"/>
                <a:gridCol w="3274637"/>
              </a:tblGrid>
              <a:tr h="394504">
                <a:tc>
                  <a:txBody>
                    <a:bodyPr/>
                    <a:lstStyle/>
                    <a:p>
                      <a:pPr algn="ctr">
                        <a:spcAft>
                          <a:spcPts val="0"/>
                        </a:spcAft>
                      </a:pPr>
                      <a:r>
                        <a:rPr lang="zh-CN" sz="2000" kern="100" dirty="0">
                          <a:effectLst/>
                          <a:latin typeface="幼圆" panose="02010509060101010101" pitchFamily="49" charset="-122"/>
                          <a:ea typeface="幼圆" panose="02010509060101010101" pitchFamily="49" charset="-122"/>
                        </a:rPr>
                        <a:t>按钮编号</a:t>
                      </a:r>
                      <a:endParaRPr lang="zh-CN" sz="20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tc>
                <a:tc>
                  <a:txBody>
                    <a:bodyPr/>
                    <a:lstStyle/>
                    <a:p>
                      <a:pPr algn="ctr">
                        <a:spcAft>
                          <a:spcPts val="0"/>
                        </a:spcAft>
                      </a:pPr>
                      <a:r>
                        <a:rPr lang="zh-CN" sz="2000" kern="100">
                          <a:effectLst/>
                          <a:latin typeface="幼圆" panose="02010509060101010101" pitchFamily="49" charset="-122"/>
                          <a:ea typeface="幼圆" panose="02010509060101010101" pitchFamily="49" charset="-122"/>
                        </a:rPr>
                        <a:t>按钮名称</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tc>
                <a:tc>
                  <a:txBody>
                    <a:bodyPr/>
                    <a:lstStyle/>
                    <a:p>
                      <a:pPr algn="ctr">
                        <a:spcAft>
                          <a:spcPts val="0"/>
                        </a:spcAft>
                      </a:pPr>
                      <a:r>
                        <a:rPr lang="zh-CN" sz="2000" kern="100">
                          <a:effectLst/>
                          <a:latin typeface="幼圆" panose="02010509060101010101" pitchFamily="49" charset="-122"/>
                          <a:ea typeface="幼圆" panose="02010509060101010101" pitchFamily="49" charset="-122"/>
                        </a:rPr>
                        <a:t>功能</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tc>
              </a:tr>
              <a:tr h="394504">
                <a:tc>
                  <a:txBody>
                    <a:bodyPr/>
                    <a:lstStyle/>
                    <a:p>
                      <a:pPr algn="ctr">
                        <a:spcAft>
                          <a:spcPts val="0"/>
                        </a:spcAft>
                      </a:pPr>
                      <a:r>
                        <a:rPr lang="en-US" sz="2000" kern="100">
                          <a:effectLst/>
                          <a:latin typeface="幼圆" panose="02010509060101010101" pitchFamily="49" charset="-122"/>
                          <a:ea typeface="幼圆" panose="02010509060101010101" pitchFamily="49" charset="-122"/>
                        </a:rPr>
                        <a:t>1</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Select Elements</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选取</a:t>
                      </a:r>
                      <a:r>
                        <a:rPr lang="en-US" sz="2000" kern="100">
                          <a:effectLst/>
                          <a:latin typeface="幼圆" panose="02010509060101010101" pitchFamily="49" charset="-122"/>
                          <a:ea typeface="幼圆" panose="02010509060101010101" pitchFamily="49" charset="-122"/>
                        </a:rPr>
                        <a:t>UI</a:t>
                      </a:r>
                      <a:r>
                        <a:rPr lang="zh-CN" sz="2000" kern="100">
                          <a:effectLst/>
                          <a:latin typeface="幼圆" panose="02010509060101010101" pitchFamily="49" charset="-122"/>
                          <a:ea typeface="幼圆" panose="02010509060101010101" pitchFamily="49" charset="-122"/>
                        </a:rPr>
                        <a:t>界面元素</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r>
              <a:tr h="394504">
                <a:tc>
                  <a:txBody>
                    <a:bodyPr/>
                    <a:lstStyle/>
                    <a:p>
                      <a:pPr algn="ctr">
                        <a:spcAft>
                          <a:spcPts val="0"/>
                        </a:spcAft>
                      </a:pPr>
                      <a:r>
                        <a:rPr lang="en-US" sz="2000" kern="100">
                          <a:effectLst/>
                          <a:latin typeface="幼圆" panose="02010509060101010101" pitchFamily="49" charset="-122"/>
                          <a:ea typeface="幼圆" panose="02010509060101010101" pitchFamily="49" charset="-122"/>
                        </a:rPr>
                        <a:t>2</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Swipe By Coordinates</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触控点坐标位置查看</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r>
              <a:tr h="394504">
                <a:tc>
                  <a:txBody>
                    <a:bodyPr/>
                    <a:lstStyle/>
                    <a:p>
                      <a:pPr algn="ctr">
                        <a:spcAft>
                          <a:spcPts val="0"/>
                        </a:spcAft>
                      </a:pPr>
                      <a:r>
                        <a:rPr lang="en-US" sz="2000" kern="100">
                          <a:effectLst/>
                          <a:latin typeface="幼圆" panose="02010509060101010101" pitchFamily="49" charset="-122"/>
                          <a:ea typeface="幼圆" panose="02010509060101010101" pitchFamily="49" charset="-122"/>
                        </a:rPr>
                        <a:t>3</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Tap By Coordinates</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触控点位置点击</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r>
              <a:tr h="394504">
                <a:tc>
                  <a:txBody>
                    <a:bodyPr/>
                    <a:lstStyle/>
                    <a:p>
                      <a:pPr algn="ctr">
                        <a:spcAft>
                          <a:spcPts val="0"/>
                        </a:spcAft>
                      </a:pPr>
                      <a:r>
                        <a:rPr lang="en-US" sz="2000" kern="100">
                          <a:effectLst/>
                          <a:latin typeface="幼圆" panose="02010509060101010101" pitchFamily="49" charset="-122"/>
                          <a:ea typeface="幼圆" panose="02010509060101010101" pitchFamily="49" charset="-122"/>
                        </a:rPr>
                        <a:t>4</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tc>
                <a:tc>
                  <a:txBody>
                    <a:bodyPr/>
                    <a:lstStyle/>
                    <a:p>
                      <a:pPr algn="just">
                        <a:spcAft>
                          <a:spcPts val="0"/>
                        </a:spcAft>
                      </a:pPr>
                      <a:r>
                        <a:rPr lang="en-US" sz="2000" kern="100" dirty="0">
                          <a:effectLst/>
                          <a:latin typeface="幼圆" panose="02010509060101010101" pitchFamily="49" charset="-122"/>
                          <a:ea typeface="幼圆" panose="02010509060101010101" pitchFamily="49" charset="-122"/>
                        </a:rPr>
                        <a:t>Back</a:t>
                      </a:r>
                      <a:endParaRPr lang="zh-CN" sz="20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返回上一个</a:t>
                      </a:r>
                      <a:r>
                        <a:rPr lang="en-US" sz="2000" kern="100">
                          <a:effectLst/>
                          <a:latin typeface="幼圆" panose="02010509060101010101" pitchFamily="49" charset="-122"/>
                          <a:ea typeface="幼圆" panose="02010509060101010101" pitchFamily="49" charset="-122"/>
                        </a:rPr>
                        <a:t>UI</a:t>
                      </a:r>
                      <a:r>
                        <a:rPr lang="zh-CN" sz="2000" kern="100">
                          <a:effectLst/>
                          <a:latin typeface="幼圆" panose="02010509060101010101" pitchFamily="49" charset="-122"/>
                          <a:ea typeface="幼圆" panose="02010509060101010101" pitchFamily="49" charset="-122"/>
                        </a:rPr>
                        <a:t>界面</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r>
              <a:tr h="394504">
                <a:tc>
                  <a:txBody>
                    <a:bodyPr/>
                    <a:lstStyle/>
                    <a:p>
                      <a:pPr algn="ctr">
                        <a:spcAft>
                          <a:spcPts val="0"/>
                        </a:spcAft>
                      </a:pPr>
                      <a:r>
                        <a:rPr lang="en-US" sz="2000" kern="100">
                          <a:effectLst/>
                          <a:latin typeface="幼圆" panose="02010509060101010101" pitchFamily="49" charset="-122"/>
                          <a:ea typeface="幼圆" panose="02010509060101010101" pitchFamily="49" charset="-122"/>
                        </a:rPr>
                        <a:t>5</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Refresh Source &amp; Screeshot</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刷新当前显示界面</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r>
              <a:tr h="394504">
                <a:tc>
                  <a:txBody>
                    <a:bodyPr/>
                    <a:lstStyle/>
                    <a:p>
                      <a:pPr algn="ctr">
                        <a:spcAft>
                          <a:spcPts val="0"/>
                        </a:spcAft>
                      </a:pPr>
                      <a:r>
                        <a:rPr lang="en-US" sz="2000" kern="100">
                          <a:effectLst/>
                          <a:latin typeface="幼圆" panose="02010509060101010101" pitchFamily="49" charset="-122"/>
                          <a:ea typeface="幼圆" panose="02010509060101010101" pitchFamily="49" charset="-122"/>
                        </a:rPr>
                        <a:t>6</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Start Recording</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录制点击事件</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r>
              <a:tr h="394504">
                <a:tc>
                  <a:txBody>
                    <a:bodyPr/>
                    <a:lstStyle/>
                    <a:p>
                      <a:pPr algn="ctr">
                        <a:spcAft>
                          <a:spcPts val="0"/>
                        </a:spcAft>
                      </a:pPr>
                      <a:r>
                        <a:rPr lang="en-US" sz="2000" kern="100" dirty="0">
                          <a:effectLst/>
                          <a:latin typeface="幼圆" panose="02010509060101010101" pitchFamily="49" charset="-122"/>
                          <a:ea typeface="幼圆" panose="02010509060101010101" pitchFamily="49" charset="-122"/>
                        </a:rPr>
                        <a:t>7</a:t>
                      </a:r>
                      <a:endParaRPr lang="zh-CN" sz="20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Search for elements</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查找</a:t>
                      </a:r>
                      <a:r>
                        <a:rPr lang="en-US" sz="2000" kern="100">
                          <a:effectLst/>
                          <a:latin typeface="幼圆" panose="02010509060101010101" pitchFamily="49" charset="-122"/>
                          <a:ea typeface="幼圆" panose="02010509060101010101" pitchFamily="49" charset="-122"/>
                        </a:rPr>
                        <a:t>UI</a:t>
                      </a:r>
                      <a:r>
                        <a:rPr lang="zh-CN" sz="2000" kern="100">
                          <a:effectLst/>
                          <a:latin typeface="幼圆" panose="02010509060101010101" pitchFamily="49" charset="-122"/>
                          <a:ea typeface="幼圆" panose="02010509060101010101" pitchFamily="49" charset="-122"/>
                        </a:rPr>
                        <a:t>界面元素信息</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r>
              <a:tr h="394504">
                <a:tc>
                  <a:txBody>
                    <a:bodyPr/>
                    <a:lstStyle/>
                    <a:p>
                      <a:pPr algn="ctr">
                        <a:spcAft>
                          <a:spcPts val="0"/>
                        </a:spcAft>
                      </a:pPr>
                      <a:r>
                        <a:rPr lang="en-US" sz="2000" kern="100">
                          <a:effectLst/>
                          <a:latin typeface="幼圆" panose="02010509060101010101" pitchFamily="49" charset="-122"/>
                          <a:ea typeface="幼圆" panose="02010509060101010101" pitchFamily="49" charset="-122"/>
                        </a:rPr>
                        <a:t>8</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Copy XML Source to Clipboard</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algn="just">
                        <a:spcAft>
                          <a:spcPts val="0"/>
                        </a:spcAft>
                      </a:pPr>
                      <a:r>
                        <a:rPr lang="zh-CN" sz="2000" kern="100">
                          <a:effectLst/>
                          <a:latin typeface="幼圆" panose="02010509060101010101" pitchFamily="49" charset="-122"/>
                          <a:ea typeface="幼圆" panose="02010509060101010101" pitchFamily="49" charset="-122"/>
                        </a:rPr>
                        <a:t>赋值</a:t>
                      </a:r>
                      <a:r>
                        <a:rPr lang="en-US" sz="2000" kern="100">
                          <a:effectLst/>
                          <a:latin typeface="幼圆" panose="02010509060101010101" pitchFamily="49" charset="-122"/>
                          <a:ea typeface="幼圆" panose="02010509060101010101" pitchFamily="49" charset="-122"/>
                        </a:rPr>
                        <a:t>UI</a:t>
                      </a:r>
                      <a:r>
                        <a:rPr lang="zh-CN" sz="2000" kern="100">
                          <a:effectLst/>
                          <a:latin typeface="幼圆" panose="02010509060101010101" pitchFamily="49" charset="-122"/>
                          <a:ea typeface="幼圆" panose="02010509060101010101" pitchFamily="49" charset="-122"/>
                        </a:rPr>
                        <a:t>界面</a:t>
                      </a:r>
                      <a:r>
                        <a:rPr lang="en-US" sz="2000" kern="100">
                          <a:effectLst/>
                          <a:latin typeface="幼圆" panose="02010509060101010101" pitchFamily="49" charset="-122"/>
                          <a:ea typeface="幼圆" panose="02010509060101010101" pitchFamily="49" charset="-122"/>
                        </a:rPr>
                        <a:t>XML</a:t>
                      </a:r>
                      <a:r>
                        <a:rPr lang="zh-CN" sz="2000" kern="100">
                          <a:effectLst/>
                          <a:latin typeface="幼圆" panose="02010509060101010101" pitchFamily="49" charset="-122"/>
                          <a:ea typeface="幼圆" panose="02010509060101010101" pitchFamily="49" charset="-122"/>
                        </a:rPr>
                        <a:t>信息</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r>
              <a:tr h="394504">
                <a:tc>
                  <a:txBody>
                    <a:bodyPr/>
                    <a:lstStyle/>
                    <a:p>
                      <a:pPr algn="ctr">
                        <a:spcAft>
                          <a:spcPts val="0"/>
                        </a:spcAft>
                      </a:pPr>
                      <a:r>
                        <a:rPr lang="en-US" sz="2000" kern="100">
                          <a:effectLst/>
                          <a:latin typeface="幼圆" panose="02010509060101010101" pitchFamily="49" charset="-122"/>
                          <a:ea typeface="幼圆" panose="02010509060101010101" pitchFamily="49" charset="-122"/>
                        </a:rPr>
                        <a:t>9</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tc>
                <a:tc>
                  <a:txBody>
                    <a:bodyPr/>
                    <a:lstStyle/>
                    <a:p>
                      <a:pPr algn="just">
                        <a:spcAft>
                          <a:spcPts val="0"/>
                        </a:spcAft>
                      </a:pPr>
                      <a:r>
                        <a:rPr lang="en-US" sz="2000" kern="100">
                          <a:effectLst/>
                          <a:latin typeface="幼圆" panose="02010509060101010101" pitchFamily="49" charset="-122"/>
                          <a:ea typeface="幼圆" panose="02010509060101010101" pitchFamily="49" charset="-122"/>
                        </a:rPr>
                        <a:t>Quit Session &amp; Close Inspector</a:t>
                      </a:r>
                      <a:endParaRPr lang="zh-CN" sz="2000" kern="10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c>
                  <a:txBody>
                    <a:bodyPr/>
                    <a:lstStyle/>
                    <a:p>
                      <a:pPr algn="just">
                        <a:spcAft>
                          <a:spcPts val="0"/>
                        </a:spcAft>
                      </a:pPr>
                      <a:r>
                        <a:rPr lang="zh-CN" sz="2000" kern="100" dirty="0">
                          <a:effectLst/>
                          <a:latin typeface="幼圆" panose="02010509060101010101" pitchFamily="49" charset="-122"/>
                          <a:ea typeface="幼圆" panose="02010509060101010101" pitchFamily="49" charset="-122"/>
                        </a:rPr>
                        <a:t>退出测试</a:t>
                      </a:r>
                      <a:endParaRPr lang="zh-CN" sz="2000" kern="100" dirty="0">
                        <a:effectLst/>
                        <a:latin typeface="幼圆" panose="02010509060101010101" pitchFamily="49" charset="-122"/>
                        <a:ea typeface="幼圆" panose="02010509060101010101" pitchFamily="49" charset="-122"/>
                        <a:cs typeface="Times New Roman" panose="02020603050405020304"/>
                      </a:endParaRPr>
                    </a:p>
                  </a:txBody>
                  <a:tcPr marL="68580" marR="68580" marT="0" marB="0" anchor="ctr"/>
                </a:tc>
              </a:tr>
            </a:tbl>
          </a:graphicData>
        </a:graphic>
      </p:graphicFrame>
      <p:pic>
        <p:nvPicPr>
          <p:cNvPr id="8" name="Picture 2">
            <a:hlinkClick r:id="rId1" action="ppaction://hlinksldjump"/>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036" y="5875824"/>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7.5.2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5781322" y="1601505"/>
            <a:ext cx="5728191" cy="417313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、手机安全卫士界面</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P80</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页的</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主页面点击</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测试程序界面显示</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区域</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，该区域会以不同的颜色显示界面布局信息，</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 Source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区域显示点击位置的源码逻辑结构信息，同时在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Select Element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区域显示当前点击位置的属性信息，如</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xpath</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text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1129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93818" y="1497316"/>
            <a:ext cx="3301096" cy="449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1299"/>
                                        </p:tgtEl>
                                        <p:attrNameLst>
                                          <p:attrName>style.visibility</p:attrName>
                                        </p:attrNameLst>
                                      </p:cBhvr>
                                      <p:to>
                                        <p:strVal val="visible"/>
                                      </p:to>
                                    </p:set>
                                    <p:anim calcmode="lin" valueType="num">
                                      <p:cBhvr>
                                        <p:cTn id="7" dur="1000" fill="hold"/>
                                        <p:tgtEl>
                                          <p:spTgt spid="311299"/>
                                        </p:tgtEl>
                                        <p:attrNameLst>
                                          <p:attrName>ppt_w</p:attrName>
                                        </p:attrNameLst>
                                      </p:cBhvr>
                                      <p:tavLst>
                                        <p:tav tm="0">
                                          <p:val>
                                            <p:fltVal val="0"/>
                                          </p:val>
                                        </p:tav>
                                        <p:tav tm="100000">
                                          <p:val>
                                            <p:strVal val="#ppt_w"/>
                                          </p:val>
                                        </p:tav>
                                      </p:tavLst>
                                    </p:anim>
                                    <p:anim calcmode="lin" valueType="num">
                                      <p:cBhvr>
                                        <p:cTn id="8" dur="1000" fill="hold"/>
                                        <p:tgtEl>
                                          <p:spTgt spid="311299"/>
                                        </p:tgtEl>
                                        <p:attrNameLst>
                                          <p:attrName>ppt_h</p:attrName>
                                        </p:attrNameLst>
                                      </p:cBhvr>
                                      <p:tavLst>
                                        <p:tav tm="0">
                                          <p:val>
                                            <p:fltVal val="0"/>
                                          </p:val>
                                        </p:tav>
                                        <p:tav tm="100000">
                                          <p:val>
                                            <p:strVal val="#ppt_h"/>
                                          </p:val>
                                        </p:tav>
                                      </p:tavLst>
                                    </p:anim>
                                    <p:anim calcmode="lin" valueType="num">
                                      <p:cBhvr>
                                        <p:cTn id="9" dur="1000" fill="hold"/>
                                        <p:tgtEl>
                                          <p:spTgt spid="311299"/>
                                        </p:tgtEl>
                                        <p:attrNameLst>
                                          <p:attrName>style.rotation</p:attrName>
                                        </p:attrNameLst>
                                      </p:cBhvr>
                                      <p:tavLst>
                                        <p:tav tm="0">
                                          <p:val>
                                            <p:fltVal val="90"/>
                                          </p:val>
                                        </p:tav>
                                        <p:tav tm="100000">
                                          <p:val>
                                            <p:fltVal val="0"/>
                                          </p:val>
                                        </p:tav>
                                      </p:tavLst>
                                    </p:anim>
                                    <p:animEffect transition="in" filter="fade">
                                      <p:cBhvr>
                                        <p:cTn id="10" dur="1000"/>
                                        <p:tgtEl>
                                          <p:spTgt spid="311299"/>
                                        </p:tgtEl>
                                      </p:cBhvr>
                                    </p:animEffect>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7.5.2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182758" y="1086475"/>
            <a:ext cx="10326756" cy="144980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P80</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页的</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主页面</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点击</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Refresh Source &amp;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Screeshot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】按钮捕获测试软件当前界面，进行</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1232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40157" y="2246243"/>
            <a:ext cx="6910158" cy="4114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12322"/>
                                        </p:tgtEl>
                                        <p:attrNameLst>
                                          <p:attrName>style.visibility</p:attrName>
                                        </p:attrNameLst>
                                      </p:cBhvr>
                                      <p:to>
                                        <p:strVal val="visible"/>
                                      </p:to>
                                    </p:set>
                                    <p:animEffect transition="in" filter="barn(inVertical)">
                                      <p:cBhvr>
                                        <p:cTn id="11" dur="500"/>
                                        <p:tgtEl>
                                          <p:spTgt spid="312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7.5.2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669775" y="1702701"/>
            <a:ext cx="4929807" cy="362467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程序运行</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显示界面捕获到模拟器手机安全卫士运行界面后，点击源码显示区域可查看软件中按钮布局结构、源码等信息，以此测试</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界面布局是否合理，以及源码的层次结构编写是否规范。</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1334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79546" y="1331539"/>
            <a:ext cx="3990975"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288" y="5304324"/>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313347"/>
                                        </p:tgtEl>
                                        <p:attrNameLst>
                                          <p:attrName>style.visibility</p:attrName>
                                        </p:attrNameLst>
                                      </p:cBhvr>
                                      <p:to>
                                        <p:strVal val="visible"/>
                                      </p:to>
                                    </p:set>
                                    <p:animEffect transition="in" filter="fade">
                                      <p:cBhvr>
                                        <p:cTn id="10" dur="1000"/>
                                        <p:tgtEl>
                                          <p:spTgt spid="313347"/>
                                        </p:tgtEl>
                                      </p:cBhvr>
                                    </p:animEffect>
                                    <p:anim calcmode="lin" valueType="num">
                                      <p:cBhvr>
                                        <p:cTn id="11" dur="1000" fill="hold"/>
                                        <p:tgtEl>
                                          <p:spTgt spid="313347"/>
                                        </p:tgtEl>
                                        <p:attrNameLst>
                                          <p:attrName>ppt_x</p:attrName>
                                        </p:attrNameLst>
                                      </p:cBhvr>
                                      <p:tavLst>
                                        <p:tav tm="0">
                                          <p:val>
                                            <p:strVal val="#ppt_x"/>
                                          </p:val>
                                        </p:tav>
                                        <p:tav tm="100000">
                                          <p:val>
                                            <p:strVal val="#ppt_x"/>
                                          </p:val>
                                        </p:tav>
                                      </p:tavLst>
                                    </p:anim>
                                    <p:anim calcmode="lin" valueType="num">
                                      <p:cBhvr>
                                        <p:cTn id="12" dur="1000" fill="hold"/>
                                        <p:tgtEl>
                                          <p:spTgt spid="313347"/>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7.5.2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2713384" y="2078584"/>
            <a:ext cx="8100391" cy="27220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、修改界面布局</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主页面</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源码</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信息显示区域，单击鼠标右键，在弹出窗口中点击【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Inspect Element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】选项进入界面调试模式，可以通过修改当前界面代码对</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界面布局进行</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7.5.2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1437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11398" y="1451114"/>
            <a:ext cx="8756366" cy="462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14370"/>
                                        </p:tgtEl>
                                        <p:attrNameLst>
                                          <p:attrName>style.visibility</p:attrName>
                                        </p:attrNameLst>
                                      </p:cBhvr>
                                      <p:to>
                                        <p:strVal val="visible"/>
                                      </p:to>
                                    </p:set>
                                    <p:animEffect transition="in" filter="barn(inVertical)">
                                      <p:cBhvr>
                                        <p:cTn id="7" dur="500"/>
                                        <p:tgtEl>
                                          <p:spTgt spid="314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7.5.2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——UI</a:t>
            </a:r>
            <a:r>
              <a:rPr lang="zh-CN" altLang="en-US" sz="3200" b="1" dirty="0" smtClean="0">
                <a:solidFill>
                  <a:srgbClr val="1353A2"/>
                </a:solidFill>
                <a:latin typeface="微软雅黑" panose="020B0503020204020204" pitchFamily="34" charset="-122"/>
                <a:ea typeface="微软雅黑" panose="020B0503020204020204" pitchFamily="34" charset="-122"/>
              </a:rPr>
              <a:t>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5973417" y="2217733"/>
            <a:ext cx="5237921" cy="310964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上图</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显示</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了当前界面的布局信息，可以通过插入或删除布局属性更改移动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的页面布局，测试移动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布局是否合理，但这需要测试人员熟练掌握</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HTML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编程语言以及安卓布局结构。</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153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48070" y="1486553"/>
            <a:ext cx="3754781" cy="432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5765" y="5594357"/>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315394"/>
                                        </p:tgtEl>
                                        <p:attrNameLst>
                                          <p:attrName>style.visibility</p:attrName>
                                        </p:attrNameLst>
                                      </p:cBhvr>
                                      <p:to>
                                        <p:strVal val="visible"/>
                                      </p:to>
                                    </p:set>
                                    <p:animEffect transition="in" filter="fade">
                                      <p:cBhvr>
                                        <p:cTn id="10" dur="1000"/>
                                        <p:tgtEl>
                                          <p:spTgt spid="315394"/>
                                        </p:tgtEl>
                                      </p:cBhvr>
                                    </p:animEffect>
                                    <p:anim calcmode="lin" valueType="num">
                                      <p:cBhvr>
                                        <p:cTn id="11" dur="1000" fill="hold"/>
                                        <p:tgtEl>
                                          <p:spTgt spid="315394"/>
                                        </p:tgtEl>
                                        <p:attrNameLst>
                                          <p:attrName>ppt_x</p:attrName>
                                        </p:attrNameLst>
                                      </p:cBhvr>
                                      <p:tavLst>
                                        <p:tav tm="0">
                                          <p:val>
                                            <p:strVal val="#ppt_x"/>
                                          </p:val>
                                        </p:tav>
                                        <p:tav tm="100000">
                                          <p:val>
                                            <p:strVal val="#ppt_x"/>
                                          </p:val>
                                        </p:tav>
                                      </p:tavLst>
                                    </p:anim>
                                    <p:anim calcmode="lin" valueType="num">
                                      <p:cBhvr>
                                        <p:cTn id="12" dur="1000" fill="hold"/>
                                        <p:tgtEl>
                                          <p:spTgt spid="315394"/>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7.5.3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a:t>
            </a:r>
            <a:r>
              <a:rPr lang="zh-CN" altLang="en-US" sz="3200" b="1" dirty="0" smtClean="0">
                <a:solidFill>
                  <a:srgbClr val="1353A2"/>
                </a:solidFill>
                <a:latin typeface="微软雅黑" panose="020B0503020204020204" pitchFamily="34" charset="-122"/>
                <a:ea typeface="微软雅黑" panose="020B0503020204020204" pitchFamily="34" charset="-122"/>
              </a:rPr>
              <a:t>功能测试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10" name="组合 9"/>
          <p:cNvGrpSpPr/>
          <p:nvPr/>
        </p:nvGrpSpPr>
        <p:grpSpPr>
          <a:xfrm>
            <a:off x="3162300" y="2056153"/>
            <a:ext cx="6324600" cy="1314450"/>
            <a:chOff x="3162300" y="1698349"/>
            <a:chExt cx="6324600" cy="1314450"/>
          </a:xfrm>
        </p:grpSpPr>
        <p:grpSp>
          <p:nvGrpSpPr>
            <p:cNvPr id="5" name="组合 4"/>
            <p:cNvGrpSpPr/>
            <p:nvPr/>
          </p:nvGrpSpPr>
          <p:grpSpPr>
            <a:xfrm>
              <a:off x="3162300" y="1698349"/>
              <a:ext cx="6324600" cy="1314450"/>
              <a:chOff x="3162300" y="1698349"/>
              <a:chExt cx="6324600" cy="1314450"/>
            </a:xfrm>
          </p:grpSpPr>
          <p:pic>
            <p:nvPicPr>
              <p:cNvPr id="2938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62300" y="1698349"/>
                <a:ext cx="63246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txBox="1"/>
              <p:nvPr/>
            </p:nvSpPr>
            <p:spPr>
              <a:xfrm>
                <a:off x="3321327" y="1869211"/>
                <a:ext cx="763656" cy="71430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36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01</a:t>
                </a:r>
                <a:endParaRPr lang="zh-CN" altLang="zh-CN" sz="3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 name="内容占位符 2">
              <a:hlinkClick r:id="rId2" action="ppaction://hlinksldjump"/>
            </p:cNvPr>
            <p:cNvSpPr txBox="1"/>
            <p:nvPr/>
          </p:nvSpPr>
          <p:spPr>
            <a:xfrm>
              <a:off x="4750907" y="1998419"/>
              <a:ext cx="4035283" cy="71430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获取</a:t>
              </a:r>
              <a:r>
                <a:rPr lang="en-US" altLang="zh-CN" sz="2400" dirty="0" smtClean="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手机杀毒</a:t>
              </a:r>
              <a:r>
                <a:rPr lang="en-US" altLang="zh-CN" sz="2400" dirty="0" smtClean="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按钮属性</a:t>
              </a:r>
              <a:endParaRPr lang="zh-CN" altLang="zh-CN" sz="2400"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 name="组合 7"/>
          <p:cNvGrpSpPr/>
          <p:nvPr/>
        </p:nvGrpSpPr>
        <p:grpSpPr>
          <a:xfrm>
            <a:off x="3152361" y="3818691"/>
            <a:ext cx="6324600" cy="1314450"/>
            <a:chOff x="3321327" y="3361497"/>
            <a:chExt cx="6324600" cy="1314450"/>
          </a:xfrm>
        </p:grpSpPr>
        <p:grpSp>
          <p:nvGrpSpPr>
            <p:cNvPr id="15" name="组合 14"/>
            <p:cNvGrpSpPr/>
            <p:nvPr/>
          </p:nvGrpSpPr>
          <p:grpSpPr>
            <a:xfrm>
              <a:off x="3321327" y="3361497"/>
              <a:ext cx="6324600" cy="1314450"/>
              <a:chOff x="3162300" y="1698349"/>
              <a:chExt cx="6324600" cy="1314450"/>
            </a:xfrm>
          </p:grpSpPr>
          <p:pic>
            <p:nvPicPr>
              <p:cNvPr id="1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62300" y="1698349"/>
                <a:ext cx="63246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内容占位符 2"/>
              <p:cNvSpPr txBox="1"/>
              <p:nvPr/>
            </p:nvSpPr>
            <p:spPr>
              <a:xfrm>
                <a:off x="3321327" y="1869211"/>
                <a:ext cx="763656" cy="71430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36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02</a:t>
                </a:r>
                <a:endParaRPr lang="zh-CN" altLang="zh-CN" sz="3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 name="内容占位符 2">
              <a:hlinkClick r:id="rId3" action="ppaction://hlinksldjump"/>
            </p:cNvPr>
            <p:cNvSpPr txBox="1"/>
            <p:nvPr/>
          </p:nvSpPr>
          <p:spPr>
            <a:xfrm>
              <a:off x="4750907" y="3661567"/>
              <a:ext cx="4267196" cy="71430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手机杀毒自动化测试脚本编写</a:t>
              </a:r>
              <a:endParaRPr lang="zh-CN" altLang="zh-CN" sz="2400"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6" name="图片 5"/>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7.1 </a:t>
            </a:r>
            <a:r>
              <a:rPr lang="zh-CN" altLang="en-US" sz="3200" b="1" dirty="0" smtClean="0">
                <a:solidFill>
                  <a:srgbClr val="1353A2"/>
                </a:solidFill>
                <a:latin typeface="微软雅黑" panose="020B0503020204020204" pitchFamily="34" charset="-122"/>
                <a:ea typeface="微软雅黑" panose="020B0503020204020204" pitchFamily="34" charset="-122"/>
              </a:rPr>
              <a:t>移动</a:t>
            </a:r>
            <a:r>
              <a:rPr lang="en-US" altLang="zh-CN" sz="3200" b="1" dirty="0" smtClean="0">
                <a:solidFill>
                  <a:srgbClr val="1353A2"/>
                </a:solidFill>
                <a:latin typeface="微软雅黑" panose="020B0503020204020204" pitchFamily="34" charset="-122"/>
                <a:ea typeface="微软雅黑" panose="020B0503020204020204" pitchFamily="34" charset="-122"/>
              </a:rPr>
              <a:t>App</a:t>
            </a:r>
            <a:r>
              <a:rPr lang="zh-CN" altLang="en-US" sz="3200" b="1" dirty="0" smtClean="0">
                <a:solidFill>
                  <a:srgbClr val="1353A2"/>
                </a:solidFill>
                <a:latin typeface="微软雅黑" panose="020B0503020204020204" pitchFamily="34" charset="-122"/>
                <a:ea typeface="微软雅黑" panose="020B0503020204020204" pitchFamily="34" charset="-122"/>
              </a:rPr>
              <a:t>测试概述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5402579" y="1412884"/>
            <a:ext cx="6141721" cy="45611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对于</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传统软件，计算机设备屏幕比较大，可以同时显示很多信息，用户在使用时对所有信息一览无余，页面布局比较灵活，但是对于移动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，移动设备屏幕小，显示的信息有限，一般都是单列显示，在测试时需要考虑布局是否合理。此外，在测试时还要考虑到移动设备的屏幕可以旋转，旋转之后，屏幕上信息显示是否符合用户需求</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62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5509" y="2159644"/>
            <a:ext cx="4345150" cy="3067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829" y="5678170"/>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262146"/>
                                        </p:tgtEl>
                                        <p:attrNameLst>
                                          <p:attrName>style.visibility</p:attrName>
                                        </p:attrNameLst>
                                      </p:cBhvr>
                                      <p:to>
                                        <p:strVal val="visible"/>
                                      </p:to>
                                    </p:set>
                                    <p:animEffect transition="in" filter="fade">
                                      <p:cBhvr>
                                        <p:cTn id="10" dur="1000"/>
                                        <p:tgtEl>
                                          <p:spTgt spid="262146"/>
                                        </p:tgtEl>
                                      </p:cBhvr>
                                    </p:animEffect>
                                    <p:anim calcmode="lin" valueType="num">
                                      <p:cBhvr>
                                        <p:cTn id="11" dur="1000" fill="hold"/>
                                        <p:tgtEl>
                                          <p:spTgt spid="262146"/>
                                        </p:tgtEl>
                                        <p:attrNameLst>
                                          <p:attrName>ppt_x</p:attrName>
                                        </p:attrNameLst>
                                      </p:cBhvr>
                                      <p:tavLst>
                                        <p:tav tm="0">
                                          <p:val>
                                            <p:strVal val="#ppt_x"/>
                                          </p:val>
                                        </p:tav>
                                        <p:tav tm="100000">
                                          <p:val>
                                            <p:strVal val="#ppt_x"/>
                                          </p:val>
                                        </p:tav>
                                      </p:tavLst>
                                    </p:anim>
                                    <p:anim calcmode="lin" valueType="num">
                                      <p:cBhvr>
                                        <p:cTn id="12" dur="1000" fill="hold"/>
                                        <p:tgtEl>
                                          <p:spTgt spid="262146"/>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7.5.3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a:t>
            </a:r>
            <a:r>
              <a:rPr lang="zh-CN" altLang="en-US" sz="3200" b="1" dirty="0" smtClean="0">
                <a:solidFill>
                  <a:srgbClr val="1353A2"/>
                </a:solidFill>
                <a:latin typeface="微软雅黑" panose="020B0503020204020204" pitchFamily="34" charset="-122"/>
                <a:ea typeface="微软雅黑" panose="020B0503020204020204" pitchFamily="34" charset="-122"/>
              </a:rPr>
              <a:t>功能测试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内容占位符 2"/>
          <p:cNvSpPr txBox="1"/>
          <p:nvPr/>
        </p:nvSpPr>
        <p:spPr>
          <a:xfrm>
            <a:off x="2633869" y="1959319"/>
            <a:ext cx="7891670" cy="302018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）获取</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手机杀毒</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按钮属性信息</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测试工具捕获手机安全卫士主页，点击【手机杀毒】按钮查看属性信息。本案例使用【手机杀毒】按钮位置属性</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xpath</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启动手机杀毒</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功能</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7.5.3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a:t>
            </a:r>
            <a:r>
              <a:rPr lang="zh-CN" altLang="en-US" sz="3200" b="1" dirty="0" smtClean="0">
                <a:solidFill>
                  <a:srgbClr val="1353A2"/>
                </a:solidFill>
                <a:latin typeface="微软雅黑" panose="020B0503020204020204" pitchFamily="34" charset="-122"/>
                <a:ea typeface="微软雅黑" panose="020B0503020204020204" pitchFamily="34" charset="-122"/>
              </a:rPr>
              <a:t>功能测试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1744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50088" y="1362281"/>
            <a:ext cx="7438671" cy="485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17442"/>
                                        </p:tgtEl>
                                        <p:attrNameLst>
                                          <p:attrName>style.visibility</p:attrName>
                                        </p:attrNameLst>
                                      </p:cBhvr>
                                      <p:to>
                                        <p:strVal val="visible"/>
                                      </p:to>
                                    </p:set>
                                    <p:animEffect transition="in" filter="barn(inVertical)">
                                      <p:cBhvr>
                                        <p:cTn id="7" dur="500"/>
                                        <p:tgtEl>
                                          <p:spTgt spid="317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7.5.3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a:t>
            </a:r>
            <a:r>
              <a:rPr lang="zh-CN" altLang="en-US" sz="3200" b="1" dirty="0" smtClean="0">
                <a:solidFill>
                  <a:srgbClr val="1353A2"/>
                </a:solidFill>
                <a:latin typeface="微软雅黑" panose="020B0503020204020204" pitchFamily="34" charset="-122"/>
                <a:ea typeface="微软雅黑" panose="020B0503020204020204" pitchFamily="34" charset="-122"/>
              </a:rPr>
              <a:t>功能测试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451111" y="1263581"/>
            <a:ext cx="10376453" cy="134047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上图中</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点击【手机杀毒】按钮后，</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界面会显示按钮的属性值，其中</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Xpath</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路径</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如下</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4"/>
          <p:cNvGrpSpPr/>
          <p:nvPr/>
        </p:nvGrpSpPr>
        <p:grpSpPr>
          <a:xfrm>
            <a:off x="1323975" y="2574236"/>
            <a:ext cx="10443955" cy="3409122"/>
            <a:chOff x="1135132" y="2961862"/>
            <a:chExt cx="10443955" cy="3409122"/>
          </a:xfrm>
        </p:grpSpPr>
        <p:pic>
          <p:nvPicPr>
            <p:cNvPr id="3184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35132" y="2961862"/>
              <a:ext cx="10443955" cy="3409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txBox="1"/>
            <p:nvPr/>
          </p:nvSpPr>
          <p:spPr>
            <a:xfrm>
              <a:off x="1540562" y="3196453"/>
              <a:ext cx="9720472" cy="304532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手机杀毒功能启动按钮</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xpath</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属性值</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/hierarchy/</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android.widget.FrameLayout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android.widget.LinearLayout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android.widget.FrameLayout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android.widget.LinearLayout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android.widget.RelativeLayout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android.widget.GridView</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android.widget.LinearLayout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android.widget.ImageView</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7.5.3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a:t>
            </a:r>
            <a:r>
              <a:rPr lang="zh-CN" altLang="en-US" sz="3200" b="1" dirty="0" smtClean="0">
                <a:solidFill>
                  <a:srgbClr val="1353A2"/>
                </a:solidFill>
                <a:latin typeface="微软雅黑" panose="020B0503020204020204" pitchFamily="34" charset="-122"/>
                <a:ea typeface="微软雅黑" panose="020B0503020204020204" pitchFamily="34" charset="-122"/>
              </a:rPr>
              <a:t>功能测试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7275442" y="1661149"/>
            <a:ext cx="4562059" cy="355689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）提取手机杀毒主界面信息</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在安卓模拟器中点击【手机杀毒】按钮后，进入</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界面点击【刷新】按钮捕获到手机杀毒主界面，主要有全盘扫描按钮、以及退出</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1949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4277" y="1388855"/>
            <a:ext cx="6389549" cy="475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19490"/>
                                        </p:tgtEl>
                                        <p:attrNameLst>
                                          <p:attrName>style.visibility</p:attrName>
                                        </p:attrNameLst>
                                      </p:cBhvr>
                                      <p:to>
                                        <p:strVal val="visible"/>
                                      </p:to>
                                    </p:set>
                                    <p:animEffect transition="in" filter="barn(inVertical)">
                                      <p:cBhvr>
                                        <p:cTn id="11" dur="500"/>
                                        <p:tgtEl>
                                          <p:spTgt spid="319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7.5.3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a:t>
            </a:r>
            <a:r>
              <a:rPr lang="zh-CN" altLang="en-US" sz="3200" b="1" dirty="0" smtClean="0">
                <a:solidFill>
                  <a:srgbClr val="1353A2"/>
                </a:solidFill>
                <a:latin typeface="微软雅黑" panose="020B0503020204020204" pitchFamily="34" charset="-122"/>
                <a:ea typeface="微软雅黑" panose="020B0503020204020204" pitchFamily="34" charset="-122"/>
              </a:rPr>
              <a:t>功能测试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954157" y="1790358"/>
            <a:ext cx="4393096" cy="355689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在上图中</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点击</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【全面扫描】按钮，进入</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界面，点击【刷新】按钮，手机杀毒界面会显示扫描进度信息、【退出】按钮、【取消扫描】按钮，扫描完成后显示进度为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100</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2051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47253" y="1500809"/>
            <a:ext cx="6523381" cy="453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20514"/>
                                        </p:tgtEl>
                                        <p:attrNameLst>
                                          <p:attrName>style.visibility</p:attrName>
                                        </p:attrNameLst>
                                      </p:cBhvr>
                                      <p:to>
                                        <p:strVal val="visible"/>
                                      </p:to>
                                    </p:set>
                                    <p:animEffect transition="in" filter="barn(inVertical)">
                                      <p:cBhvr>
                                        <p:cTn id="11" dur="500"/>
                                        <p:tgtEl>
                                          <p:spTgt spid="320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7.5.3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a:t>
            </a:r>
            <a:r>
              <a:rPr lang="zh-CN" altLang="en-US" sz="3200" b="1" dirty="0" smtClean="0">
                <a:solidFill>
                  <a:srgbClr val="1353A2"/>
                </a:solidFill>
                <a:latin typeface="微软雅黑" panose="020B0503020204020204" pitchFamily="34" charset="-122"/>
                <a:ea typeface="微软雅黑" panose="020B0503020204020204" pitchFamily="34" charset="-122"/>
              </a:rPr>
              <a:t>功能测试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451113" y="1611454"/>
            <a:ext cx="10048461" cy="83357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通过</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属性选择捕获【返回】按钮和【全盘扫描】按钮信息，代码如下所</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示</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4"/>
          <p:cNvGrpSpPr/>
          <p:nvPr/>
        </p:nvGrpSpPr>
        <p:grpSpPr>
          <a:xfrm>
            <a:off x="2714272" y="2504661"/>
            <a:ext cx="7144454" cy="2822729"/>
            <a:chOff x="2057401" y="2494706"/>
            <a:chExt cx="7144454" cy="3157770"/>
          </a:xfrm>
        </p:grpSpPr>
        <p:pic>
          <p:nvPicPr>
            <p:cNvPr id="3215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57401" y="2494706"/>
              <a:ext cx="7144454" cy="3157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p:nvPr/>
          </p:nvSpPr>
          <p:spPr>
            <a:xfrm>
              <a:off x="2958548" y="2828540"/>
              <a:ext cx="5721626" cy="249010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【返回】按钮</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属性值</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cn.itcast.mobliesafe:id</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imgv_leftbtn</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【全盘扫描】按钮</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属性值</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cn.itcast.mobliesafe:id</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rl_allscanvirus</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7.5.3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a:t>
            </a:r>
            <a:r>
              <a:rPr lang="zh-CN" altLang="en-US" sz="3200" b="1" dirty="0" smtClean="0">
                <a:solidFill>
                  <a:srgbClr val="1353A2"/>
                </a:solidFill>
                <a:latin typeface="微软雅黑" panose="020B0503020204020204" pitchFamily="34" charset="-122"/>
                <a:ea typeface="微软雅黑" panose="020B0503020204020204" pitchFamily="34" charset="-122"/>
              </a:rPr>
              <a:t>功能测试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451113" y="1164197"/>
            <a:ext cx="10048461" cy="24536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）手机杀毒运行信息获取</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手机杀毒界面如</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P94</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中图示。</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要完成手机杀毒功能测试，需要获取扫描进度、扫描中途退出按钮以及扫描完成后退出操作按钮的属性信息，属性信息查找如下所示：</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 name="组合 5"/>
          <p:cNvGrpSpPr/>
          <p:nvPr/>
        </p:nvGrpSpPr>
        <p:grpSpPr>
          <a:xfrm>
            <a:off x="2751690" y="3459442"/>
            <a:ext cx="8181353" cy="2523296"/>
            <a:chOff x="2751690" y="3608526"/>
            <a:chExt cx="6867525" cy="2543175"/>
          </a:xfrm>
        </p:grpSpPr>
        <p:pic>
          <p:nvPicPr>
            <p:cNvPr id="3225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51690" y="3608526"/>
              <a:ext cx="6867525"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2"/>
            <p:cNvSpPr txBox="1"/>
            <p:nvPr/>
          </p:nvSpPr>
          <p:spPr>
            <a:xfrm>
              <a:off x="3597408" y="3694310"/>
              <a:ext cx="5537912" cy="21824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扫描进度文本显示按钮</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属性值</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cn.itcast.mobliesafe:id</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tv_scanprocess</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取消扫描</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完成扫描按钮</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属性值</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cn.itcast.mobliesafe:id</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btn_canclescan</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10"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732" y="5679485"/>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advClick="0">
        <p14:flash/>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8"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amond(in)">
                                      <p:cBhvr>
                                        <p:cTn id="11" dur="2000"/>
                                        <p:tgtEl>
                                          <p:spTgt spid="6"/>
                                        </p:tgtEl>
                                      </p:cBhvr>
                                    </p:animEffect>
                                  </p:childTnLst>
                                </p:cTn>
                              </p:par>
                            </p:childTnLst>
                          </p:cTn>
                        </p:par>
                        <p:par>
                          <p:cTn id="12" fill="hold">
                            <p:stCondLst>
                              <p:cond delay="2500"/>
                            </p:stCondLst>
                            <p:childTnLst>
                              <p:par>
                                <p:cTn id="13" presetID="14" presetClass="entr" presetSubtype="1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7.5.3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a:t>
            </a:r>
            <a:r>
              <a:rPr lang="zh-CN" altLang="en-US" sz="3200" b="1" dirty="0" smtClean="0">
                <a:solidFill>
                  <a:srgbClr val="1353A2"/>
                </a:solidFill>
                <a:latin typeface="微软雅黑" panose="020B0503020204020204" pitchFamily="34" charset="-122"/>
                <a:ea typeface="微软雅黑" panose="020B0503020204020204" pitchFamily="34" charset="-122"/>
              </a:rPr>
              <a:t>功能测试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451113" y="1154260"/>
            <a:ext cx="10048461" cy="12268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打开</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脚本编辑器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Pycharm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，新建</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MobileSafeTest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工程目录，新建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funcTest.py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脚本文件，编写测试脚本，代码如下</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内容占位符 2"/>
          <p:cNvSpPr txBox="1"/>
          <p:nvPr/>
        </p:nvSpPr>
        <p:spPr>
          <a:xfrm>
            <a:off x="2090528" y="2449647"/>
            <a:ext cx="8524461" cy="3871641"/>
          </a:xfrm>
          <a:prstGeom prst="rect">
            <a:avLst/>
          </a:prstGeom>
          <a:ln>
            <a:solidFill>
              <a:srgbClr val="0070C0"/>
            </a:solidFill>
          </a:ln>
          <a:effectLst>
            <a:glow rad="63500">
              <a:schemeClr val="accent1">
                <a:satMod val="175000"/>
                <a:alpha val="40000"/>
              </a:schemeClr>
            </a:glow>
          </a:effectLst>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from </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import </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webdriver</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导入</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python</a:t>
            </a:r>
            <a:r>
              <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脚本语言</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包</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from time import sleep		</a:t>
            </a: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导入休眠时间</a:t>
            </a:r>
            <a:r>
              <a:rPr lang="zh-CN" altLang="zh-CN" sz="18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函数</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desired_caps</a:t>
            </a: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定义测试程序启动</a:t>
            </a:r>
            <a:r>
              <a:rPr lang="zh-CN" altLang="zh-CN" sz="18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信息</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desired_caps</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platformName</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 'Android'</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desired_caps</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platformVersion</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 '5.1.1'</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desired_caps</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deviceName</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 'HUAWEI'</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desired_caps</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appPackage</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 '</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cn.itcast.mobliesafe</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desired_caps</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appActivity</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'cn.itcast.mobliesafe.chapter01.SplashActivity</a:t>
            </a: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7.5.3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a:t>
            </a:r>
            <a:r>
              <a:rPr lang="zh-CN" altLang="en-US" sz="3200" b="1" dirty="0" smtClean="0">
                <a:solidFill>
                  <a:srgbClr val="1353A2"/>
                </a:solidFill>
                <a:latin typeface="微软雅黑" panose="020B0503020204020204" pitchFamily="34" charset="-122"/>
                <a:ea typeface="微软雅黑" panose="020B0503020204020204" pitchFamily="34" charset="-122"/>
              </a:rPr>
              <a:t>功能测试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内容占位符 2"/>
          <p:cNvSpPr txBox="1"/>
          <p:nvPr/>
        </p:nvSpPr>
        <p:spPr>
          <a:xfrm>
            <a:off x="2007701" y="1465673"/>
            <a:ext cx="9213575" cy="4696588"/>
          </a:xfrm>
          <a:prstGeom prst="rect">
            <a:avLst/>
          </a:prstGeom>
          <a:ln>
            <a:solidFill>
              <a:srgbClr val="0070C0"/>
            </a:solidFill>
          </a:ln>
          <a:effectLst>
            <a:glow rad="63500">
              <a:schemeClr val="accent1">
                <a:satMod val="175000"/>
                <a:alpha val="40000"/>
              </a:schemeClr>
            </a:glow>
          </a:effectLst>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driver </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webdriver.Remote</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('http://localhost:4723/</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wd</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/hub', </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desired_caps</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手机杀毒功能测试</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等待程序进入主界面</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sleep(10)#</a:t>
            </a:r>
            <a:r>
              <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保证测试界面与脚本获取元素界面同步</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点击手机杀毒功能按钮</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driver.find_element_by_xpath</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('/hierarchy/</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android.widget.FrameLayout</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id.widget.LinearLayout.android.widget.FrameLayoutandroid.widget.LinearLay</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out/</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android.widget.RelativeLayout</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android.widget.GridView</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android.widget</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LinearLayout</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android.widget.TextView</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').click</a:t>
            </a: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全盘扫描</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driver.find_element_by_id</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cn.itcast.mobliesafe:id</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rl_allscanvirus</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click</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6544367"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7.5.3 </a:t>
            </a:r>
            <a:r>
              <a:rPr lang="zh-CN" altLang="en-US" sz="3200" b="1" dirty="0" smtClean="0">
                <a:solidFill>
                  <a:srgbClr val="1353A2"/>
                </a:solidFill>
                <a:latin typeface="微软雅黑" panose="020B0503020204020204" pitchFamily="34" charset="-122"/>
                <a:ea typeface="微软雅黑" panose="020B0503020204020204" pitchFamily="34" charset="-122"/>
              </a:rPr>
              <a:t>手机安全卫士</a:t>
            </a:r>
            <a:r>
              <a:rPr lang="en-US" altLang="zh-CN" sz="3200" b="1" dirty="0" smtClean="0">
                <a:solidFill>
                  <a:srgbClr val="1353A2"/>
                </a:solidFill>
                <a:latin typeface="微软雅黑" panose="020B0503020204020204" pitchFamily="34" charset="-122"/>
                <a:ea typeface="微软雅黑" panose="020B0503020204020204" pitchFamily="34" charset="-122"/>
              </a:rPr>
              <a:t>——</a:t>
            </a:r>
            <a:r>
              <a:rPr lang="zh-CN" altLang="en-US" sz="3200" b="1" dirty="0" smtClean="0">
                <a:solidFill>
                  <a:srgbClr val="1353A2"/>
                </a:solidFill>
                <a:latin typeface="微软雅黑" panose="020B0503020204020204" pitchFamily="34" charset="-122"/>
                <a:ea typeface="微软雅黑" panose="020B0503020204020204" pitchFamily="34" charset="-122"/>
              </a:rPr>
              <a:t>功能测试</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内容占位符 2"/>
          <p:cNvSpPr txBox="1"/>
          <p:nvPr/>
        </p:nvSpPr>
        <p:spPr>
          <a:xfrm>
            <a:off x="2007701" y="1296709"/>
            <a:ext cx="9213575" cy="5024579"/>
          </a:xfrm>
          <a:prstGeom prst="rect">
            <a:avLst/>
          </a:prstGeom>
          <a:ln>
            <a:solidFill>
              <a:srgbClr val="0070C0"/>
            </a:solidFill>
          </a:ln>
          <a:effectLst>
            <a:glow rad="63500">
              <a:schemeClr val="accent1">
                <a:satMod val="175000"/>
                <a:alpha val="40000"/>
              </a:schemeClr>
            </a:glow>
          </a:effectLst>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while </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True</a:t>
            </a: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等待扫描</a:t>
            </a:r>
            <a:r>
              <a:rPr lang="zh-CN" altLang="zh-CN" sz="18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完成</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rate=</a:t>
            </a:r>
            <a:r>
              <a:rPr lang="en-US" altLang="zh-CN" sz="18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driver.find_element_by_id</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cn.itcast.mobliesafe:id</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tv_scanprocess</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text                   #</a:t>
            </a:r>
            <a:r>
              <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获取扫描</a:t>
            </a:r>
            <a:r>
              <a:rPr lang="zh-CN" altLang="zh-CN" sz="18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进度</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if(rate=="100%"):</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break</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sleep(2)         #</a:t>
            </a:r>
            <a:r>
              <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为了人眼能看见切换，实际测试中可以不要</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driver.find_element_by_id</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cn.itcast.mobliesafe:id</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btn_canclescan</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click</a:t>
            </a: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点击完成</a:t>
            </a:r>
            <a:r>
              <a:rPr lang="zh-CN" altLang="zh-CN" sz="18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点击返回上一级</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driver.find_element_by_id</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cn.itcast.mobliesafe:id</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imgv_leftbtn</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').click()</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sleep(3)         #</a:t>
            </a:r>
            <a:r>
              <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为了人眼能看见切换，实际测试中可以不要</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driver.quit</a:t>
            </a:r>
            <a:r>
              <a:rPr lang="en-US"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关闭</a:t>
            </a:r>
            <a:r>
              <a:rPr lang="zh-CN" altLang="zh-CN" sz="18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浏览器</a:t>
            </a:r>
            <a:endParaRPr lang="zh-CN" altLang="zh-CN" sz="1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Picture 2">
            <a:hlinkClick r:id="rId1" action="ppaction://hlinksldjump"/>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119" y="5868328"/>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advClick="0">
        <p14:flash/>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GENSWF_ADVANCE_TIME" val="0.00"/>
  <p:tag name="ISPRING_SLIDE_INDENT_LEVEL" val="0"/>
  <p:tag name="ISPRING_CUSTOM_TIMING_USED" val="0"/>
  <p:tag name="GENSWF_SLIDE_TITLE" val="7.4 移动App测试工具"/>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GENSWF_ADVANCE_TIME" val="0.00"/>
  <p:tag name="ISPRING_SLIDE_INDENT_LEVEL" val="0"/>
  <p:tag name="ISPRING_CUSTOM_TIMING_USED" val="0"/>
  <p:tag name="GENSWF_SLIDE_TITLE" val="7.4 移动App测试工具"/>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GENSWF_ADVANCE_TIME" val="0.00"/>
  <p:tag name="ISPRING_SLIDE_INDENT_LEVEL" val="0"/>
  <p:tag name="ISPRING_CUSTOM_TIMING_USED" val="0"/>
  <p:tag name="GENSWF_SLIDE_TITLE" val="7.4 移动App测试工具"/>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GENSWF_ADVANCE_TIME" val="0.00"/>
  <p:tag name="ISPRING_SLIDE_INDENT_LEVEL" val="0"/>
  <p:tag name="ISPRING_CUSTOM_TIMING_USED" val="0"/>
  <p:tag name="GENSWF_SLIDE_TITLE" val="7.4 移动App测试工具"/>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GENSWF_ADVANCE_TIME" val="0.00"/>
  <p:tag name="ISPRING_SLIDE_INDENT_LEVEL" val="0"/>
  <p:tag name="ISPRING_CUSTOM_TIMING_USED" val="0"/>
  <p:tag name="GENSWF_SLIDE_TITLE" val="7.4 移动App测试工具"/>
</p:tagLst>
</file>

<file path=ppt/tags/tag11.xml><?xml version="1.0" encoding="utf-8"?>
<p:tagLst xmlns:p="http://schemas.openxmlformats.org/presentationml/2006/main">
  <p:tag name="GENSWF_ADVANCE_TIME" val="0.00"/>
  <p:tag name="ISPRING_SLIDE_INDENT_LEVEL" val="0"/>
  <p:tag name="ISPRING_CUSTOM_TIMING_USED" val="0"/>
  <p:tag name="GENSWF_SLIDE_TITLE" val="7.1 移动App测试概述"/>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GENSWF_ADVANCE_TIME" val="0.00"/>
  <p:tag name="ISPRING_SLIDE_INDENT_LEVEL" val="0"/>
  <p:tag name="ISPRING_CUSTOM_TIMING_USED" val="0"/>
  <p:tag name="GENSWF_SLIDE_TITLE" val="7.4 移动App测试工具"/>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GENSWF_ADVANCE_TIME" val="0.00"/>
  <p:tag name="ISPRING_SLIDE_INDENT_LEVEL" val="0"/>
  <p:tag name="ISPRING_CUSTOM_TIMING_USED" val="0"/>
  <p:tag name="GENSWF_SLIDE_TITLE" val="7.5 实例：使用appium测试App-手机安全卫士"/>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GENSWF_ADVANCE_TIME" val="0.00"/>
  <p:tag name="ISPRING_SLIDE_INDENT_LEVEL" val="0"/>
  <p:tag name="ISPRING_CUSTOM_TIMING_USED" val="0"/>
  <p:tag name="GENSWF_SLIDE_TITLE" val="7.5.1 测试环境准备"/>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GENSWF_ADVANCE_TIME" val="0.00"/>
  <p:tag name="ISPRING_SLIDE_INDENT_LEVEL" val="0"/>
  <p:tag name="ISPRING_CUSTOM_TIMING_USED" val="0"/>
  <p:tag name="GENSWF_SLIDE_TITLE" val="7.5.1 测试环境准备"/>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GENSWF_ADVANCE_TIME" val="0.00"/>
  <p:tag name="ISPRING_SLIDE_INDENT_LEVEL" val="0"/>
  <p:tag name="ISPRING_CUSTOM_TIMING_USED" val="0"/>
  <p:tag name="GENSWF_SLIDE_TITLE" val="多学一招：安卓SDK工作目录"/>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GENSWF_ADVANCE_TIME" val="0.00"/>
  <p:tag name="ISPRING_SLIDE_INDENT_LEVEL" val="0"/>
  <p:tag name="ISPRING_CUSTOM_TIMING_USED" val="0"/>
  <p:tag name="GENSWF_SLIDE_TITLE" val="7.5.1 测试环境准备"/>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GENSWF_ADVANCE_TIME" val="0.00"/>
  <p:tag name="ISPRING_SLIDE_INDENT_LEVEL" val="0"/>
  <p:tag name="ISPRING_CUSTOM_TIMING_USED" val="0"/>
  <p:tag name="GENSWF_SLIDE_TITLE" val="7.5.1 测试环境准备"/>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GENSWF_ADVANCE_TIME" val="0.00"/>
  <p:tag name="ISPRING_SLIDE_INDENT_LEVEL" val="0"/>
  <p:tag name="ISPRING_CUSTOM_TIMING_USED" val="0"/>
  <p:tag name="GENSWF_SLIDE_TITLE" val="小提示：Appium服务器与安卓模拟器通信问题"/>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GENSWF_ADVANCE_TIME" val="0.00"/>
  <p:tag name="ISPRING_SLIDE_INDENT_LEVEL" val="0"/>
  <p:tag name="ISPRING_CUSTOM_TIMING_USED" val="0"/>
  <p:tag name="GENSWF_SLIDE_TITLE" val="7.5.1 测试环境准备"/>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GENSWF_ADVANCE_TIME" val="0.00"/>
  <p:tag name="ISPRING_SLIDE_INDENT_LEVEL" val="0"/>
  <p:tag name="ISPRING_CUSTOM_TIMING_USED" val="0"/>
  <p:tag name="GENSWF_SLIDE_TITLE" val="7.5.1 测试环境准备"/>
</p:tagLst>
</file>

<file path=ppt/tags/tag13.xml><?xml version="1.0" encoding="utf-8"?>
<p:tagLst xmlns:p="http://schemas.openxmlformats.org/presentationml/2006/main">
  <p:tag name="GENSWF_ADVANCE_TIME" val="0.00"/>
  <p:tag name="ISPRING_SLIDE_INDENT_LEVEL" val="0"/>
  <p:tag name="ISPRING_CUSTOM_TIMING_USED" val="0"/>
  <p:tag name="GENSWF_SLIDE_TITLE" val="7.1 移动App测试概述"/>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GENSWF_ADVANCE_TIME" val="0.00"/>
  <p:tag name="ISPRING_SLIDE_INDENT_LEVEL" val="0"/>
  <p:tag name="ISPRING_CUSTOM_TIMING_USED" val="0"/>
  <p:tag name="GENSWF_SLIDE_TITLE" val="7.5.2 手机安全卫士——UI测试"/>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GENSWF_ADVANCE_TIME" val="0.00"/>
  <p:tag name="ISPRING_SLIDE_INDENT_LEVEL" val="0"/>
  <p:tag name="ISPRING_CUSTOM_TIMING_USED" val="0"/>
  <p:tag name="GENSWF_SLIDE_TITLE" val="7.5.2 手机安全卫士——UI测试"/>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GENSWF_ADVANCE_TIME" val="0.00"/>
  <p:tag name="ISPRING_SLIDE_INDENT_LEVEL" val="0"/>
  <p:tag name="ISPRING_CUSTOM_TIMING_USED" val="0"/>
  <p:tag name="GENSWF_SLIDE_TITLE" val="7.5.2 手机安全卫士——UI测试"/>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GENSWF_ADVANCE_TIME" val="0.00"/>
  <p:tag name="ISPRING_SLIDE_INDENT_LEVEL" val="0"/>
  <p:tag name="ISPRING_CUSTOM_TIMING_USED" val="0"/>
  <p:tag name="GENSWF_SLIDE_TITLE" val="7.5.2 手机安全卫士——UI测试"/>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GENSWF_ADVANCE_TIME" val="0.00"/>
  <p:tag name="ISPRING_SLIDE_INDENT_LEVEL" val="0"/>
  <p:tag name="ISPRING_CUSTOM_TIMING_USED" val="0"/>
  <p:tag name="GENSWF_SLIDE_TITLE" val="7.5.2 手机安全卫士——UI测试"/>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GENSWF_ADVANCE_TIME" val="0.00"/>
  <p:tag name="ISPRING_SLIDE_INDENT_LEVEL" val="0"/>
  <p:tag name="ISPRING_CUSTOM_TIMING_USED" val="0"/>
  <p:tag name="GENSWF_SLIDE_TITLE" val="7.5.2 手机安全卫士——UI测试"/>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GENSWF_ADVANCE_TIME" val="0.00"/>
  <p:tag name="ISPRING_SLIDE_INDENT_LEVEL" val="0"/>
  <p:tag name="ISPRING_CUSTOM_TIMING_USED" val="0"/>
  <p:tag name="GENSWF_SLIDE_TITLE" val="7.5.2 手机安全卫士——UI测试"/>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GENSWF_ADVANCE_TIME" val="0.00"/>
  <p:tag name="ISPRING_SLIDE_INDENT_LEVEL" val="0"/>
  <p:tag name="ISPRING_CUSTOM_TIMING_USED" val="0"/>
  <p:tag name="GENSWF_SLIDE_TITLE" val="7.5.2 手机安全卫士——UI测试"/>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GENSWF_ADVANCE_TIME" val="0.00"/>
  <p:tag name="ISPRING_SLIDE_INDENT_LEVEL" val="0"/>
  <p:tag name="ISPRING_CUSTOM_TIMING_USED" val="0"/>
  <p:tag name="GENSWF_SLIDE_TITLE" val="7.5.2 手机安全卫士——UI测试"/>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GENSWF_ADVANCE_TIME" val="0.00"/>
  <p:tag name="ISPRING_SLIDE_INDENT_LEVEL" val="0"/>
  <p:tag name="ISPRING_CUSTOM_TIMING_USED" val="0"/>
  <p:tag name="GENSWF_SLIDE_TITLE" val="7.5.2 手机安全卫士——UI测试"/>
</p:tagLst>
</file>

<file path=ppt/tags/tag15.xml><?xml version="1.0" encoding="utf-8"?>
<p:tagLst xmlns:p="http://schemas.openxmlformats.org/presentationml/2006/main">
  <p:tag name="GENSWF_ADVANCE_TIME" val="0.00"/>
  <p:tag name="ISPRING_SLIDE_INDENT_LEVEL" val="0"/>
  <p:tag name="ISPRING_CUSTOM_TIMING_USED" val="0"/>
  <p:tag name="GENSWF_SLIDE_TITLE" val="7.1 移动App测试概述"/>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GENSWF_ADVANCE_TIME" val="0.00"/>
  <p:tag name="ISPRING_SLIDE_INDENT_LEVEL" val="0"/>
  <p:tag name="ISPRING_CUSTOM_TIMING_USED" val="0"/>
  <p:tag name="GENSWF_SLIDE_TITLE" val="7.5.2 手机安全卫士——UI测试"/>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GENSWF_ADVANCE_TIME" val="0.00"/>
  <p:tag name="ISPRING_SLIDE_INDENT_LEVEL" val="0"/>
  <p:tag name="ISPRING_CUSTOM_TIMING_USED" val="0"/>
  <p:tag name="GENSWF_SLIDE_TITLE" val="小提示：Appium基本参数"/>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GENSWF_ADVANCE_TIME" val="0.00"/>
  <p:tag name="ISPRING_SLIDE_INDENT_LEVEL" val="0"/>
  <p:tag name="ISPRING_CUSTOM_TIMING_USED" val="0"/>
  <p:tag name="GENSWF_SLIDE_TITLE" val="7.5.2 手机安全卫士——UI测试"/>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GENSWF_ADVANCE_TIME" val="0.00"/>
  <p:tag name="ISPRING_SLIDE_INDENT_LEVEL" val="0"/>
  <p:tag name="ISPRING_CUSTOM_TIMING_USED" val="0"/>
  <p:tag name="GENSWF_SLIDE_TITLE" val="7.5.2 手机安全卫士——UI测试"/>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GENSWF_ADVANCE_TIME" val="0.00"/>
  <p:tag name="ISPRING_SLIDE_INDENT_LEVEL" val="0"/>
  <p:tag name="ISPRING_CUSTOM_TIMING_USED" val="0"/>
  <p:tag name="GENSWF_SLIDE_TITLE" val="7.5.2 手机安全卫士——UI测试"/>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GENSWF_ADVANCE_TIME" val="0.00"/>
  <p:tag name="ISPRING_SLIDE_INDENT_LEVEL" val="0"/>
  <p:tag name="ISPRING_CUSTOM_TIMING_USED" val="0"/>
  <p:tag name="GENSWF_SLIDE_TITLE" val="7.5.2 手机安全卫士——UI测试"/>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GENSWF_ADVANCE_TIME" val="0.00"/>
  <p:tag name="ISPRING_SLIDE_INDENT_LEVEL" val="0"/>
  <p:tag name="ISPRING_CUSTOM_TIMING_USED" val="0"/>
  <p:tag name="GENSWF_SLIDE_TITLE" val="7.5.2 手机安全卫士——UI测试"/>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GENSWF_ADVANCE_TIME" val="0.00"/>
  <p:tag name="ISPRING_SLIDE_INDENT_LEVEL" val="0"/>
  <p:tag name="ISPRING_CUSTOM_TIMING_USED" val="0"/>
  <p:tag name="GENSWF_SLIDE_TITLE" val="7.5.2 手机安全卫士——UI测试"/>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GENSWF_ADVANCE_TIME" val="0.00"/>
  <p:tag name="ISPRING_SLIDE_INDENT_LEVEL" val="0"/>
  <p:tag name="ISPRING_CUSTOM_TIMING_USED" val="0"/>
  <p:tag name="GENSWF_SLIDE_TITLE" val="7.5.2 手机安全卫士——UI测试"/>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GENSWF_ADVANCE_TIME" val="0.00"/>
  <p:tag name="ISPRING_SLIDE_INDENT_LEVEL" val="0"/>
  <p:tag name="ISPRING_CUSTOM_TIMING_USED" val="0"/>
  <p:tag name="GENSWF_SLIDE_TITLE" val="7.5.2 手机安全卫士——UI测试"/>
</p:tagLst>
</file>

<file path=ppt/tags/tag17.xml><?xml version="1.0" encoding="utf-8"?>
<p:tagLst xmlns:p="http://schemas.openxmlformats.org/presentationml/2006/main">
  <p:tag name="GENSWF_ADVANCE_TIME" val="0.00"/>
  <p:tag name="ISPRING_SLIDE_INDENT_LEVEL" val="0"/>
  <p:tag name="ISPRING_CUSTOM_TIMING_USED" val="0"/>
  <p:tag name="GENSWF_SLIDE_TITLE" val="7.1 移动App测试概述"/>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GENSWF_ADVANCE_TIME" val="0.00"/>
  <p:tag name="ISPRING_SLIDE_INDENT_LEVEL" val="0"/>
  <p:tag name="ISPRING_CUSTOM_TIMING_USED" val="0"/>
  <p:tag name="GENSWF_SLIDE_TITLE" val="7.5.2 手机安全卫士——UI测试"/>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GENSWF_ADVANCE_TIME" val="0.00"/>
  <p:tag name="ISPRING_SLIDE_INDENT_LEVEL" val="0"/>
  <p:tag name="ISPRING_CUSTOM_TIMING_USED" val="0"/>
  <p:tag name="GENSWF_SLIDE_TITLE" val="7.5.2 手机安全卫士——UI测试"/>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GENSWF_ADVANCE_TIME" val="0.00"/>
  <p:tag name="ISPRING_SLIDE_INDENT_LEVEL" val="0"/>
  <p:tag name="ISPRING_CUSTOM_TIMING_USED" val="0"/>
  <p:tag name="GENSWF_SLIDE_TITLE" val="7.5.2 手机安全卫士——UI测试"/>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GENSWF_ADVANCE_TIME" val="0.00"/>
  <p:tag name="ISPRING_SLIDE_INDENT_LEVEL" val="0"/>
  <p:tag name="ISPRING_CUSTOM_TIMING_USED" val="0"/>
  <p:tag name="GENSWF_SLIDE_TITLE" val="7.5.3 手机安全卫士——功能测试"/>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GENSWF_ADVANCE_TIME" val="0.00"/>
  <p:tag name="ISPRING_SLIDE_INDENT_LEVEL" val="0"/>
  <p:tag name="ISPRING_CUSTOM_TIMING_USED" val="0"/>
  <p:tag name="GENSWF_SLIDE_TITLE" val="7.5.3 手机安全卫士——功能测试"/>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GENSWF_ADVANCE_TIME" val="0.00"/>
  <p:tag name="ISPRING_SLIDE_INDENT_LEVEL" val="0"/>
  <p:tag name="ISPRING_CUSTOM_TIMING_USED" val="0"/>
  <p:tag name="GENSWF_SLIDE_TITLE" val="7.5.3 手机安全卫士——功能测试"/>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GENSWF_ADVANCE_TIME" val="0.00"/>
  <p:tag name="ISPRING_SLIDE_INDENT_LEVEL" val="0"/>
  <p:tag name="ISPRING_CUSTOM_TIMING_USED" val="0"/>
  <p:tag name="GENSWF_SLIDE_TITLE" val="7.5.3 手机安全卫士——功能测试"/>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GENSWF_ADVANCE_TIME" val="0.00"/>
  <p:tag name="ISPRING_SLIDE_INDENT_LEVEL" val="0"/>
  <p:tag name="ISPRING_CUSTOM_TIMING_USED" val="0"/>
  <p:tag name="GENSWF_SLIDE_TITLE" val="7.5.3 手机安全卫士——功能测试"/>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GENSWF_ADVANCE_TIME" val="0.00"/>
  <p:tag name="ISPRING_SLIDE_INDENT_LEVEL" val="0"/>
  <p:tag name="ISPRING_CUSTOM_TIMING_USED" val="0"/>
  <p:tag name="GENSWF_SLIDE_TITLE" val="7.5.3 手机安全卫士——功能测试"/>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GENSWF_ADVANCE_TIME" val="0.00"/>
  <p:tag name="ISPRING_SLIDE_INDENT_LEVEL" val="0"/>
  <p:tag name="ISPRING_CUSTOM_TIMING_USED" val="0"/>
  <p:tag name="GENSWF_SLIDE_TITLE" val="7.5.3 手机安全卫士——功能测试"/>
</p:tagLst>
</file>

<file path=ppt/tags/tag19.xml><?xml version="1.0" encoding="utf-8"?>
<p:tagLst xmlns:p="http://schemas.openxmlformats.org/presentationml/2006/main">
  <p:tag name="GENSWF_ADVANCE_TIME" val="0.00"/>
  <p:tag name="ISPRING_SLIDE_INDENT_LEVEL" val="0"/>
  <p:tag name="ISPRING_CUSTOM_TIMING_USED" val="0"/>
  <p:tag name="GENSWF_SLIDE_TITLE" val="7.1 移动App测试概述"/>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GENSWF_ADVANCE_TIME" val="0.00"/>
  <p:tag name="ISPRING_SLIDE_INDENT_LEVEL" val="0"/>
  <p:tag name="ISPRING_CUSTOM_TIMING_USED" val="0"/>
  <p:tag name="GENSWF_SLIDE_TITLE" val="7.5.3 手机安全卫士——功能测试"/>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GENSWF_ADVANCE_TIME" val="0.00"/>
  <p:tag name="ISPRING_SLIDE_INDENT_LEVEL" val="0"/>
  <p:tag name="ISPRING_CUSTOM_TIMING_USED" val="0"/>
  <p:tag name="GENSWF_SLIDE_TITLE" val="7.5.3 手机安全卫士——功能测试"/>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GENSWF_ADVANCE_TIME" val="0.00"/>
  <p:tag name="ISPRING_SLIDE_INDENT_LEVEL" val="0"/>
  <p:tag name="ISPRING_CUSTOM_TIMING_USED" val="0"/>
  <p:tag name="GENSWF_SLIDE_TITLE" val="7.5.3 手机安全卫士——功能测试"/>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GENSWF_ADVANCE_TIME" val="0.00"/>
  <p:tag name="ISPRING_SLIDE_INDENT_LEVEL" val="0"/>
  <p:tag name="ISPRING_CUSTOM_TIMING_USED" val="0"/>
  <p:tag name="GENSWF_SLIDE_TITLE" val="7.5.3 手机安全卫士——功能测试"/>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GENSWF_ADVANCE_TIME" val="0.00"/>
  <p:tag name="ISPRING_SLIDE_INDENT_LEVEL" val="0"/>
  <p:tag name="ISPRING_CUSTOM_TIMING_USED" val="0"/>
  <p:tag name="GENSWF_SLIDE_TITLE" val="7.6 本章小结"/>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GENSWF_ADVANCE_TIME" val="0.00"/>
  <p:tag name="ISPRING_SLIDE_INDENT_LEVEL" val="0"/>
  <p:tag name="ISPRING_CUSTOM_TIMING_USED" val="0"/>
  <p:tag name="GENSWF_SLIDE_TITLE" val="传智播客.黑马程序员"/>
</p:tagLst>
</file>

<file path=ppt/tags/tag202.xml><?xml version="1.0" encoding="utf-8"?>
<p:tagLst xmlns:p="http://schemas.openxmlformats.org/presentationml/2006/main">
  <p:tag name="ISPRING_UUID" val="{8D62E317-9EB8-4EE3-A0B2-DEA7D8D8667A}"/>
  <p:tag name="ISPRING_RESOURCE_FOLDER" val="F:\7、计算机组装与维护\5、资源\2.PPT\ppt\第1章 认识计算机 教学PPT_薛蒙蒙_0827_1\"/>
  <p:tag name="ISPRING_RESOURCE_FOLDER_STATIC" val="F:\7、计算机组装与维护\5、资源\2.PPT\ppt\第1章 认识计算机 教学PPT_薛蒙蒙_0827_1\"/>
  <p:tag name="ISPRING_PRESENTATION_PATH" val="F:\7、计算机组装与维护\5、资源\2.PPT\ppt\第1章 认识计算机 教学PPT_薛蒙蒙_0827.pptx"/>
  <p:tag name="ISPRING_PROJECT_FOLDER_UPDATED" val="1"/>
  <p:tag name="ISPRING_PLAYERS_CUSTOMIZATION" val="UEsDBBQAAgAIAO9xSE3/6EwIKgQAAHYOAAAdAAAAdW5pdmVyc2FsL2NvbW1vbl9tZXNzYWdlcy5sbmetV1uP00YUfkfiP4wsUbUPXaASCKnZoEk8m1g4drAne+lF1mw8BAvHs7WdwPYJVS1i+wIStKItLVppu1upNK2QWlFW5ddsnOVf9NhOIAm0tnd5sJSx8n3n9p3jM6WLN7ou6nM/cIS3KJ1dOCMh7rWF7XidRalFl96/IKEgZJ7NXOHxRckTErpYPnmi5DKv02MdDr9PnkCo1OVBAMegHJ9enZFjL0rNilXVG02srVmqXtOtilKTylXR3WDeJlJFR3ziv/vB+Qs3zp47/17p9BiZh8hsYFWdpUIJ07kzOYg0auiqBWxEtTSySqXyO53ww/mnGI/eoqqiEak83NkbPXtyuHdr+MPzYhRNgyyDKy6Yn3syeVqGQTRqmaoiE0sxLU2nScJUQokslaMHvw/v7o7290b7vx08/frg6c3o8Xb0553DvduHgz+G/3yTZUA28Iqi1Syq66ppEU2evJHKo/170Y+PRvf3R4/vF6QxsEkM8O7e7ovvdo6AtRIRpPBo62b0cKsYSV2p1VV4aOzFi18fHDwbFCNoEg0SkB13g5gmrhGroq9CaUAjd3eLQPRLYGV7cDjYKYJaI2ZS+SyMhpeVGqaKrsXKMYhJDaWayGZN9FCbeUh47iZi7Tbg0IbP+47oBfCm7/Dr3EaB69g8KGbFJJdbIFgFq6mVq6zPUSgSyjEhcjwUXuWo4/Q5uODb3M+yAQ1UJXJcnsst5SNrCSsqkS2ol6yvWDRp9NgY8znyRIiY64o4ALDL7D7z2hyt8zbrBRxtwt9sx07+tsEg7NiTz3rO54iFqX/o1LjZNJmsnlo4nmsKVWFyrDDfg/FbkGqm1V8PttsLINIw5N2NMCuKqUwsvBUvjhtXE5vmfwaVpy7HjGjOftFwTJA4MeCrBy1fcUR+BGmAPqQy6TLHzY9StCUw1PR5wL2Q+0jxrhSwqeljAk2go3IsQ+ZnXFiGihTAr5CKqdA4x3w9cEKehUwKldb7zRppw4Lg8pC/0sk6vyKg/13O+lBEeO8EqXAWjmCskCAmkzUegdNzesyigUMdFsI6hsAl1+lC/HYOzlaDTDKYjteZTLzxyz/6/ssiH///M5L6bvCg1+UT2SRBZJGaBBvVulXFWpWA1Id3vo3+up0TBFKNfVKpaam4EsOjJ9vw9Y+++CV69HO09RwCHN76ajj4Oydhun/JZAkD6ThzOaHzjqT2YSf66WEhBmi+eOSQl0wfayLkwadZJBRXZnHJIQ9qvLFOcEX21qTs46xhSnG13gBlmIkQRM9vZ68D0wwNbFyC5k9WKqncYP41mBxUCLcQSxJ3PL3CYtaPtLhPExxvAMdRU6VpYVlOrjZwqXGd9rX0w2Ujloyw+I7jwh0nL1m1jjWYLnN83HbCgoTJQJ80O7Rdep4oLd7XXpvvL09BckMsnZ66MP4LUEsDBBQAAgAIAO9xSE2LtzoSDwQAANwPAAAnAAAAdW5pdmVyc2FsL2ZsYXNoX3B1Ymxpc2hpbmdfc2V0dGluZ3MueG1s5VdRaxtHEH7Xr1iupG/RyYldO+5JwdgSEZVl17rShFLM6m6s23pv93q7J0V5CiEJTV8aKIWShhZDavehdUugkNY0P6ZEkn9G53S2LFlyenJISSjiEDf7zbczs7Pf3lpXb/qcNCFUTIq8MZPNGQSEI10mGnnjI7t0ccEgSlPhUi4F5A0hDXK1kLGCqM6Z8mqgNUIVQRqhFgOdNzytg0XTbLVaWaaCMB6VPNLIr7KO9M0gBAVCQ2gGnLbxT7cDUEYhkyHESkyr0o04EOZiCILF0VFe4lR5hpnA6tTZboQyEu6y5DIkYaOeN95ZWIp/x5iEaoX5IOLkVAGNsVkvUtdlcTyU19gtIB6whoeBz88apMVc7eWNy7lLMQ3CzXGaPnmSBI1pliVmI/QRvw+aulTT5DWZUMNNrY4NicltC+ozx8YREhcgb6zYm7VKeaW4WV2zi7XNa/ZqJYlhCie7eN2ewsku25XiNPi09NdurBc3KuXqB5v22lrFLq+feGFFRwpimaMVs7CyMgodGBTM0l7k1wVlHLvtVBkVaOxXTsMG2LLEcBW3KFdgkM8CaHwYUc50G9s6h229DRAsqQAcvREvW97QYQTGCV1CiIHhWg56Yu7KoCfmF0ZSN5PZT9KaGKVFtaaOh82Dtn5oljlsOoZtSTGSWvxO6pK7g4TAr4NbpT4M7YnaNhMlRM4YZAsXgWOqSyGj3CBMY+rOwFlFdaWZ7u/C0jCSIBfudiCrtbFSOB4N1UjFB1WPG98pfFKVGtSnSSkS01nQ7re/dh7u9g72ege/vHj25Ytnt7s/7/Qe3e3+/tXh3heH+791/vomDc8NGRE/UpqgkgQcNBDtAfk8YrdIHbZkCIQDbaLmoJ0pojhzITsVcUCVOiGlOuEgF5IdUK6uFK9fIFoS6japcKYkx6UHP9Cvg59i7kLiFJzLFrhDFFgZh0YKSBthLnP7sDRpZs+9sudZVocKIgVvE+rg5lcEJbbJZKTQ0mQQp9QPUaXl82gT4irEzkeuhIl+zg3cPzhZ6EKYhi03c+ny7Nx78wtXFrPm37d3L77U6UgQ1zmNZ0sUcflMxU3ndUp3/8XpJeo75luSoR93pTs26eQT5Uj5xrXBMmPNmixhfaV9ExWs+8OP3QfPewdfd79/nKrZn+50Hz/o3vnpyPHR3c79e539P9L4dp7s9f58erh3v/Pd8zT4fv3TAN/l+v3TTyq/BmJPPSl3fKp8H+6mgfV29g/3n6RBboCKfCDrQ59eadw+pqHAA+GtgFbx7Gr0MyN4enHmM9yZb4VEnaUWr65u/4lCvdJHViJvr0ehzrWwb7yo/18qlrwNbjojVxvLnHiJjEd8JpiPdYw/WgY3z8LcbA4vSxOHMhlkG72RFzL/AFBLAwQUAAIACADvcUhNBOcD0bYCAABTCgAAIQAAAHVuaXZlcnNhbC9mbGFzaF9za2luX3NldHRpbmdzLnhtbJVWbU/bMBD+vl9Rdd8Jey2TTCUonYTEBhqI705yTaw6dmQ7Zf338yux26TNekKq757Hd763guSWsOWH2QwVnHLxDEoRVkmjCboZKa/neacUZxcFZwqYumBcNJjOlx9/2g/KLPIci+9ATOVscAG9m4X9TKF4H98WRsYIBW9azPYPvOIXOS62leAdK8+GVu9bEJSwrUZe/lis1qMOKJHqXkGTxLS+MjKN0gqQEkxI39dGzrIozoEGT5f2M5HTuzr9+gPajkiiLO3mk5ExWosrSJN8dWNkHM/07WlVFkZOExT8VRr65bORUSjFexDp5XdfjYwyeNu1/9MjreCVSWjKOV3Edw7luNTjZ6K6NHKWYB5kHJ2tgk+PfetdBPJf47lHZlwFp08mrwcLwRQ9p7BUogOUhZOzyZq/PXZKzwcsN5hKDYhVPehJB/2EOxmuSXU97g+8EVZGIK/oEa+cdg2sXLyx09TQE1arW7srYuy7LopQwM4roxB7ZY/8rfN6hIyUPfKZkhIeGd0fwQ8tjhNqfIt9NU+nX1uBYX0MCQunYDWeHszkysi1VwRMw0tYShPOC2nAlA1lVudCyo5iQgzvSIUV4eyXweV7+xiJsgODb7XhxkKKKApD/WZj1Fs6rpc9p+3orWk/ul+F/nHuPFN6iV/PsVK4qBv9qyTnM8/TU6ITM8+GGWZNajiIe7bhEcf6HiM1WGxBvHBOp7phXIGcej13szUGR1mUA5QNZxn5S4bSz7omB7HWVSMQ2ibVOVxNqprqP/VK4A3KlDBidExV6+sYJu9dGSl8CwAWRR161h2cpemoIhR2QL01UtgHj70MSd2jY+12ox5go+KG85pJHekXRd8pMS41DBBedVzDDGc5v4QVzqV9WTL3YQf3g59s5bDLTOvF3p3Ct1Jys7Yfp1ArzT+T/wBQSwMEFAACAAgA73FITaPtv2riAwAA7Q4AACYAAAB1bml2ZXJzYWwvaHRtbF9wdWJsaXNoaW5nX3NldHRpbmdzLnhtbN1X328bRRB+91+xOlTe6kv6g6Th7CpKHMXCdUJyiFYIReu7sW/p3u71ds+u+1ShUlFeqISQUKlAkUrCAwRUCakQ0T8G1Xb+DGZ9jhPHSTgHaNXKOlk7N/PtfLOz3946V2+HnDQhVkyKgjWdn7IICE/6TDQK1gfu0vlZiyhNhU+5FFCwhLTI1WLOiZIaZypYB63RVRGEEWou0gUr0Dqas+1Wq5VnKorNW8kTjfgq78nQjmJQIDTEdsRpG/90OwJlFXM5QpzUdE36CQfCfExBMJMd5cs65JadetWod7MRy0T4C5LLmMSNWsF6a3be/PZ9UqRFFoIw3FQRjcas56jvM5MO5evsDpAAWCPAvGcuWaTFfB0UrItTFwwMutvjMH3wlAM1MAsSyQg9wA9BU59qmg7TCTXc1mrfkJr8tqAh81x8Qwz/grXobqxXyouljeqKW1rfWHavVdIcJghyS9fdCYLcslspTeKfFX75xmpprVKuvrfhrqxU3PLqQRRWdKQgjj1aMQcrK5PYg2HBHB0kYU1QxrHZjpRRgcZ25TRugCuXGK5inXIFFvkkgsb7CeVMt7Grp7CrbwJE8yoCT6+ZZStYOk7AOoBLATExXMthT1y+MuyJmdkR6nY6+wGtY7N0qNbUC7B50NZPzbEPm/bd6lKMUDNjUpPcHxKqY5U5cpmPGeUWYRq5ecO32lRALzGO9Tex0/m60GPkvIDGaqSGwzqaVvaKH1WlBvVxSi41neTa/eaXzsOt3u52b/fnF8++ePHsbvenzd6je93fvtzb/nxv59fOn19nwbkhExImShOUhoiDBqIDILcSdofUoC5jIBxoE0UE7UwRxZkP+YmAI6rUASjVKQY5l/Z0ubpYun6OaEmo36TCmxAcFxPCSP8f+BS5C4lTcC5b4B+CwMp4NFFA2ujmM7/vloVm/swre5Zl9aggUvA2oR5uZ0VQNJtMJgotTQaGUj9FlRUvoE0wVTDBg1DCRJ9zAw8JnCz2Ic6CNjV94eKly+/MzF6Zy9t/3d06f2rQQOJWOTWzpRq3cKKGZos6oqT/EHSKno7FLsk4NF3pj016/Bkx0LJxbXBsoyTHi1JfO1+OJnW//6H74Hlv96vud48zte/Tze7jB91PfxwEPrrXuf9ZZ+f3LLGdJ9u9P57ubd/vfPs8i3+/olkc3+b63aNPprgG+h55Mu7hTHwfbmVx623u7O08yeK5BioJgawe+jzKEvYhjQVK/GvhWsXTqNFnRvA84ixkuNdeC9E5af//e716KZpz+odQqkj/keacaalevfC+sTVIR8Mbw8gVwbGPvYzl0D56RS3m/gZQSwMEFAACAAgA73FITQ/kWSCZAQAAHQYAAB8AAAB1bml2ZXJzYWwvaHRtbF9za2luX3NldHRpbmdzLmpzjZRNb8IwDIbv/AqUXSfEPrvthgaTJnGYNG7TDmkxpSJNoiR0MMR/Xx2+mtYdxJfm7dPXsStn0+mWiyWs+9Ld+Ge//wj3XgPUnFnCdaiLFj1HnVmRTWGS5SAyCayGFIdPj/L2RFDGTHrTeP2JtrbixxS+mXFhq7gmLAyhWUIrCO2HSrKixN+gtH1Zu5IqfY6XzinZS5R0IF1PKpNzz7CrN7+qFdZgVYA5g854AoFp5FcbeXJ8iDCqXKJyzeV6rFLVi3mySI1aymlb/vlagyn/+GIH9J+j11FgJzLr3h3k9cSjJ4x2UhuwFvZ5H0cYJCx4DKLi2/frHzQwbhZUo4vMZu5AD24wqrTmKTS69DTACDFZejW6GWE0OQcrtyPubjECQvA1mIbV8B4jAJVe6gt+oDYqxY400GbPj6hQfJrJdJ+6j0FyeFi0beveqVB//CELRkjVRmhOjGnednNcMPaOHFxbyzqmZl5QoqRERSTWFFiQp3H1awT3X13GnePJPC9vh/JqLNvAzQLMRClRHv/73EGLo7jL1dn+AVBLAwQUAAIACADvcUhN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73FITZQTsyJpAAAAbgAAABwAAAB1bml2ZXJzYWwvbG9jYWxfc2V0dGluZ3MueG1sDcwxDoMwDEDRnVNY3int1oHAxlaW0gNYxEWRHBuRgOD2ZPvD02/7MwocvKVg6vD1eCKwzuaDLg5/01C/EVIm9SSm7FANoe+qVmwm+XLOBSZYhS7eJo4lMo8Uixx2EajhU17/wB6brroBUEsDBBQAAgAIAKBhr0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O9xSE0129mtaAEAAPMCAAApAAAAdW5pdmVyc2FsL3NraW5fY3VzdG9taXphdGlvbl9zZXR0aW5ncy54bWyNUttqGzEQfc9XiPyAJY1uC1uDrsWQh0IT8rz1qmGJoy0rhYSij682rXHcurSap5lz5gwzOn1+nJJ9zmV+mr4PZZrT51jKlB7y9gqhfj8f5uXTEnMseXOq3E9pnF926eu81lo1lyGNwzLaFc1bjMLbQ0pq5VTLmGEUSeapV8h5bhvWgevANsxRYvvNbxI/dZe4j6lcVu03Z+ifDbuU41J2aYyvWzhnv4fON/i4DOPUeHkr2Br1OLU6tgZihEvuK9UAIJDljjhcpeykJshjxjFUoyhQQIRz0olKJOXQstCJpsJ8JxCTjFFXqaetG2ltHLVVQkeIbtO86mwNwUiMESEEmKtcQDAYNTY0DQ1qPSA4MCCqNpooQMEGE1j1zgvLkaJeYFyZMYDx6bin7d6f61T973WO5/yH4MUvuIiu3tpcMFe/f16WRr6NT98OQ4noy5DjbvxwHe5ubq5/efLNv0fGatS28V99/QNQSwMEFAACAAgA73FITe7Vv9acGQAA8D4AABcAAAB1bml2ZXJzYWwvdW5pdmVyc2FsLnBuZ+17f1jSV/83u9ty3/XDWpmYP7idrZqWjlxaqdBWd9ZaulrmSoWSlJoikYkoArU2TUSpNXOulO3b7myZUlhCIlArwCSlckWEQvFJzQDxYwrIzwdsV652X89zPc9138/1XNfjHwrnfT6f9+v1fp/zfp/30XNKP0+In/HO/HcgEMiMDevXboFA3hRBIH8zvz3VLcmq6z/v/ngjd0v8J5DGzoABd+NN7MebPoZALjKn2Xe95W7/177123MhkJnXPT9vSPFnd0MgiG83rP14Kwll6MGVNfRvd4GtC9EHI1YPlX49Dyx9Ur2+6JdroermS2+93/y2eA/8k/X/WHp59pJrX72J33Lx8xnid3E/euFwDVc+Vt1YuO2+i/aZ2Y+durJvBbZReTwgt1Hui9DfPH85s+OWOjeTjb7/WdAKXKHhsiIB7XiWnIh2DldFFD2ehnZTgxy8Lznhw9+mT1GpA0ROg8a5VAD3yLvfv5hbHi5hV6GpKwXvjUv+cTE/jYFmi5yFhR6rIDxZurnw70LfZfxZnuYg54EgiDR4pf/utDfczUfhZT26Q/q/ebq+PARO82Bl+InGmyf+J809vRvR1rsDvVVoBMWm0iA2bDn1FmHhDeXRGr9ISYT7gYeWfpqzv0vHFlGNwewFDjQh6obfsZpAH8DX3Yuze3oFJVe+GzFpGW2dFXSP8oNRC/ZuIxK3Mjw2Xwre0MRpOp1ud3P7acaGHytfvrv+7nm9/ix0nMaa7zIzsPFii9vU1f7ffRQWExP6Av7oL9uVys1wqtvI28ULOtonIf7jEKeflUerVwiG28Pq3PNxbMTochqvpmuzYoQSIEsQ+hLxrJXpsjC76tnCwkLHqMIoWHf3U7GCWFQuVRQmvYTc7COffuwStYk9OgHQbnm/Jn5cyYmkDPt3nSHjJGTnllE39B8bZ52R5Cf65Xmbx8yrnHMM9N2C3R7SO7cnSSJ+pWnGOvMT5AibfiDRNZKoGfn9i8SaWvLgFbLiB+zEY/muUbQrr1B/UZrARFj3PPOwNaY1db5UukWj9UPDc8Rto1fklEEtKx5OFzeJtJw6FtWqzoqQ/+nB9KFzkgbDCtNlNsWgzno+btqSercdo4bSRbU8ywmpIVJoEj/Nq8TSxgPry22V4MZnKYwd4HUDNq23cMJaa6aH4sGws25rKf5Ieb21WeqLIj3WrqKZ82n5xuUFf3qWWAMjubRlEWoyrnbCMepyQpiwgWCbfgHK13pppRnBjclxa25N8DWm3y589mudOuBK6D1I5kuXDOTMRarCah3Lb3A/QZi7c+ukQWT9p1N+mNDMTyuyAURIWVUTy5Ux8d5g9NQLsmL2vx6Pgdhlnll34XwoUHUgaML6VcwJN/3L4S4c661KZAutzwS07y6lg8uD0Lqkl3N43T1/fCvB2hctKgDPz9q56bXu/+ejCHM/iy0gWstElrIuo3PQWEt1KGiOkWmioWlXA33RMnB5IFoFLkdMYJ8tBMW+id5I+9DAzyVBf5vngwbAy6gJ7VvjnBZg4HDGzqWvigvu+54qsexgT5A9x/G6efXHcy9Jlp/Tv7HswplzExEYSj4YQH1aQj0izhAZzzf8Kajbg/5eAo1HFQ68P2/0yfHEM3/t9gIUDxno/l8npZPSSem/W5qzjOqJc1+OzOTsRTt7cbVU60B0hApN6wuBja23WmU3KJSna2AtpDGOjd8pjYy1D13HC3sMBtpYFW3sN+do2taJ3JaknPJkp32H6g6om8Oy3BCzTiJtTciNEZqy9AsP55++k1dyflYGW/TZdBRADeeLLF82WsHpKlW2F9vgCCzgc/9F6Fcw0O5F13XA2p4s3A/qkuJrnskfEGPp2PWOTqO9U7zvo9qk5ZLTln4eKnVR+2BM45wqaQZIlOjMmN9JlG5sK5WMBDiktNQodRVoDc7xx+e3Ghp80UXgiFJONWlX2bh8gdpkEBx/NYHt/5DaYGizLK+9eBmWF3qHOPJfmM/pWgUpjbEueOo/oRUoyui9MtsRfAqjCsgjuDan0siw4Kl18Hbxaq7jfjvBsZhaboOFJB2RSOfIs8tsZSomdzliMDgHmcMPvKLt5VFby3mdboYL1VyeHGwhrfS/n5Pyp0KmMm71TAn7cs8TLBUXX1O9J3bjV1DMlrkiyQqfcvhiyWlomUTVNrVJAD0vUQWu2d56qhwNCvG0ecmMLwGgdPNXtO1QV2w20ktVxTVHo2DGxLmiCpXR2F+z5U/JPMP76GEwC2d8YqkUIBiy9CX0O3taqbFNoVMbSA7igvlcZRk+j4FNK8ceKP/5A39RM3uairkoyybM4CqFrRQVMArKtwNRxl9eS/YMdJYulooTZ8C/Kn8ju7tvGbxQHClNf7OM1ilhQ6XNSN9sG8jQ3crGN1HGOKCOwzTWbPsrL3OunX5tr02eco91kaCkBtAJoVPZoBxcehS+Ryy7A60qBnHfYm7T8QUMbLlYprQsFzbsj41ZUswBnUyWf5SwY5maCT6/3qxdBfhlgsM8SjfaFCnSOvyM6NR5OC9e/qf/wuO77XTsLpzIBy45I6tVbo0D9qbO42pmfgafKX76EV1XDg+V/GpAeoNORvqe+UZ0a49B7pqvYCqYOsmR5Y0wfPQg5vsZ6ODiehIZfgCHhMGJYh0wbNABFCisy+Qg1yX9NWI2SSIGG//qxEhqTd2kdFI6Kf2/IE23p6chraeRPzqFTc1/6nv2uASWAFswJauUPfpnMSiFJcIW/0Us9kWP6CO+TH1tZwrXhaHH2gfGV9Wf/Hiq8R0u9j+xLwgYYDufsb88dWnpS4UrtjBCIgQj75YVDt9cZHQkbNRMgK34zp1pJREG2UuUit32HSfBjbaJBTHET3Q/035X+NJMYL07U/qJLkVMqvn/SE2gn0gIluNPIZ5Xy0/VkrSl0+RIl12wMdxYja1dKTBSjDGObrmj+9t4GGVE/b4RBVLR/Y4HKCRVoAcqmMbwqolJetNyuTkEUBz2RpDg1DibvskXUCRJakuCCp+mf0hXfUNaKbmQ30RCNkZuxbFh1xVc4WhDWZXZ8cjb+UhQNZj5MkAkx9zhzB+0+Ey5HcKM3W9kCRXZ+lIsXZynVeBUjz8o/gXOMLA2+3D5eg5oNagqPs7pzmyNfahO5GXb6TY/ebZ/iMJkhTtxmkESmdBj6MfYhHi25sqrtveMYKnitw9UYhPF7gqiEDQwbW6e2OPiXngUjuUTFV52bWk4WU5WP+876BPBVEjzEKO/JqZ1L5TU8UQkSmsNL3uueTa31HZEhTWSGVsJShJa2wtPL9dJ3SXN5lR8N7pbARWlry6rktqgXD8jpv/V4SAeB8MkNVCySS5pp1/7irEW/rbYICHNnfKQ+BP95w8a54gkOO3wZgaWQIMvxqGRkguLc/zN0fMxW1MX5US3ZPPKDn1lW1pN4MN5GUCySRhPQNtsKhQ361VPxqyilgf3h15P3hZ7OnTdf0OPpj+iV5klDz5adwan1AFRKnQ8wAKov+1pdVDgB8R7ltf6Ra1rNoxKHVg8phvdikCpdaiXSYqw4EUND59ajn+r9VOCQ1+iYuJ9uplbVJK2j+hVgEGs42o+8Tt8z1SNVkmQ0siW9AP+GdfvCXkJrSwCS6VjmsMQXoSxZgLNZnY0fv/qBNJVoAGVNX09fRcWWpURch96RhJ59r+hjZKDzS7TTUMGkDIL6F089Z88pkMHVO/APGjJts83R+bM4colbFKK6uOwxmiE2mHxEdtWFfMsUC5GZaIwzHjk93lLXo0XRaAo/XbpY2wEnbC3tTVi6k9Qajr0Hfg7OFHG/ukogtKp+gDDmM9VIXKzbFYSGegvMmhKDEjpCh88rbXBoPIXq5RCNsFGSmtNBKygjgQDFGCU+fCO6Xk2bpfgtbn2xEud1fFvCGrVJvfkosV25yt190R/ieVmV/R1GarCxf/59XCKWUZNi8rGofH2Fv7EEhW/zL0nagEUp5mIQnh2Obag/JiOo4hnWX+vC0fB1GaheexEW99rz5+R238U2O3P5ejW2KlsS7+5tT/ON6Ie+1r8GkBd6aLaFXGWR4d9RTNV8M8c7a9aEgOnirkxOVL2UDm+CNDuH31tBePGUSl9kayVccNtIb4R8RrrfS4D3fGaO+6AYbZrJqUOoy98+nNJOPU2hYEijBGnfyF6LdbcewDYDhiyKay4wSAfbNGPbrbDYBj3xuDrX/P/4qq9hslFZVLNf17NFgb6vA7mfAwbfLWCm/yX0iTEJMQkxCTEJMQkxCTEJMQkxCTEJMQkxCTEJMQkxCTEJMQkxP8uhMXEFVGMjxsWCAQrQib+UBdBGdhYZ6Sa+eagvk/vunywa07NfkmlPVcel+85jT8Y1135S5e4ehZ2DTHzFvR/fTT+/7AZN6RxOTSLxmXH/g36AueLUAW9lV11SMdAVzzSeqfLCzF0qOu6N7I7oRUNOsU2PyPeRPC8I8BFH9GDrrS5sI2WJ4uQBQ0d7zX6c/24crXJLZPhBqMVQSKhc5TNog5UUT+gYPl0c7TaqAc8NwgKCx9/6/sQMdBHLe14D9GpBzR0XffluL4WrdkayirTtZgsoyCTFkvx4peZY2yknGeeA2Xf6jkClmuMhaSMydBUlc5lwrtMIymi0RTfILL+Ijet01BgUmI19m7k6O9f4K9k22zvKlSoZh8RFijU2PuiNfuVJEcSDR1hi9yPHMQQBd7UocO90oIvVK4duUhnb96IsiZN7e0e53mJ6VdgNKxoGtVopkY4ArLFeRxV40Kq3Gie80NjHLXnXiXcY8yVUuhsodEmNKZ/3hauIQ9d89KYWqCd2lH4pW9glkMwniWPFpcTXzSIGaHLxzwHyEUrD4qvfkSN+I1pb2OmrkqVGLQKHi4VnzqPFp7+OV0mkalUmRxkiBlAnNOJpfPxSOcSaa9K1RPBdTDukFTJKwP4rTD3bF3qvD4cwoz9zikgJyn7d4XxO85pzU4q4sqjh0CyKaHHRynN3cp4C/7JDTZ84W6Fkv54gf9CbTVCdS1YfT9JHRTtyzIbjs6VF9KvhaHU3mvhByTGpNaAw72WOH9AyUPZC6DyNxnwvbYlDZ5D+Ylelx67acUbQxDF4P48geUHKatfNV+kLsUyUL0v/abZfsxBIWe8INSula82Faz4zZJ322K6UF+RBK/N9mLISH2KmEXURJMoH/6umG3bvAwVJG+nH/qKkQh/r1z3DdgfXPxPRxNPy6rXqGRORoCASVrpPNXZGL3ugkE3yFUVNd+bZT7WY95WZZ4CgfBS7bfq9MaH9TKEb4oSt20es2FQIXcto/bchr7HkTVrq5ersOrd6fv85OFaU4YoH2N/6P0xOExd/Q5gvU46qRzFAnczaOtyCmHJArXewS/V68Co3WZBZU+f+2MGBHJLzG2pkcnHHsoQMA+Cr8b5AyW8UWbJW4M50hauesj0ToGTbvQWs/O3mcjmnAq0UuUtYdfLBsluJ2Q4HsOcuwod9W2D/hDIDzFVsGe1N8cVdV5bhBy7OfKcEChh+89fs5aonKVpJyrz0i101uXvHecX5SQX6bTEfd3OW2ySw3JfcsFRjU4hOEDc4V322EZSDyllzWik6BwyJFrArEcZe4JEVJeZ5hr5NqLo8Yj9uRwWVMuxqdtzjucdfxw2bsrvtQV91SNGRf97tlPZGdyVviyXvb9LfjNJkAUohPUo4hz3rPki2U+U/mA+MiQ7YmoleFhS4lh8zXBEnstYDZgXUiMkV32ALXbhjRUrp7bDi8VszIKH6oXqTuJW+rW95JMOyOXl7vB6gtDKe/PUVflZdmuHxt7RpRCaLpPRBo1O7rLLu3Sd4w7O1Nxx8/P4hdeNc7GUxq/1zzluv6feYJWftLNGy9HRc9f8BvUJb3KdaNpVxAfUegPBdaN/lbDhQ8bFrNR5h7t4S2pxy1EixyEzBuqvUDnV5T+HomCibdfdFLFsb/d8VfdBf28cFm6d0r0pA80MnnnBc9FEnWwd0Pbqq9GJiLEn4gzQ+gx9REnBZ3CV5odZ7LTp+5V57FA+HgJ5tB9squGIUljHX1A71f2kn+YnOphSRYkrhrasuxfZqFUFcymDuayNXuf0Qq5J4X2adPI09GrOMLqGY5sKgewHI90akjVr7VKHfnRN3timHH9mSAXiRBsi2jMNOu6M33/ISTONQuXa+eKh79OwvPOOnSd6zPdNLWs+qt3bTGFpU+B4HXoHBHLVXASWoT9zJVB+d6c/vGgM1myuEmuM0vzK3S5Q0II7Ip0Grgh2hjidHOgNbTMIuwsY9BEiuv55U2XPmXdhmNhjjzhmbFEQRxrXpJJkgGDmmp3dCxGJAOG+Yx4tkyNPdK+H3S16HSH2ZNjM7q9202HfiJY6M971IhDbMs2CyyLqA1gbyODwmCeLbBiixk1K1cN28TGxOQ+o2A2MCIBD0s9iBmuNls32FkrA5z1RN/IAguwp22Vla1qzGajTPDUurqIt54tSM7noFkgVD3Epeh9Y/2JEseH2cj6uaOY6GyxtDsxlKRKrjugymZoKOjJS2V+X/sJPKx46y0KaHL4bLrl872wjatxuXEb4Eubw3TYeZSS+3tilmH24g7inVOqtEsnwsEQGNqR8NpaoghY1T7ltQv4mZauuLXECVMYeoDl+N4vVoI+KBC9KpLHFjSChQgYA5bQgGDYVz9jZpKrYTCiaCSgsp8plUtcd2twIDXv2EpvdXWh8S3MoaHFx1qenfUUrU8AW3hL+jCGiUgEsninTDweHM9dEUgMzFNPG59aVc7qAu0qKO2nhqxwU6yoJ8A0UxQH3zj3dYareuIuogueILU202FlTNs89fFsP70jKGOeV7AMjezziJgULue8EqnuiENGYv5fJlc5hEhmTqkLw9QvHh63yyK4w6vOgwqc/d5UgRty/kPbHXJLLpqFZb7LsN8t00Gs7w22FAR21Y8uzWdtOpgWNJ4hcH0D0jZ41g6hsuj4+ZdWDU2CW1db8Z/V0aS/45S5GGKCMxzylY8NxrJ99aFzYlFv6ZoLA8LTJYRLyElLzp68Do7Q4sYohY7YhkO7hyMwZhm/lzoge61avtVffRCB9AEXnxgjBAWs1a6y67FDYCbmsSI+B8d1vR+ccFyx9ROawpYT1kuAf0oTRzo2f2H/8g1zknBLz4pmDcJKYDcptuhK98A3IQS7ZOlDXJfoCncwIhUsY0hl3TMMOrhnH6vmIj5u+kuBwLy2YakPvxdnZIgF++mpFJYXazFFt1VIqtJgKJsUFM8aDBKlUFHgmk9uDqC3T5cSLDJizNtDwExnELhwf3BjwVqNZaBbg/VpCCT28Tabmg8abwiBgXyDOJT5eyr682a74Wr8qmG/0DNJFChoYYtKCXHdvNbJ6oiGQo7an8cgfnQLrWZDxTz0HzK6zxFCIBXmqWVy+HpSRmruoi1vO6XPHw9KYNZpdb1kR4f8sk1suv5bBum6x4K1LeLIbrEp9bqR70SK5a5sIYQ0Bua/DbmG6LAOJzieJCS7317bA5/G0kXhfjbq9V/uoXYhqDLEVTgdEp9ZWOaYtEEokt+eKUERLsTs7cVSpSQH67cq8pvHMxG4d/nTMbM89Rslxe+fUcUvku7RtHHkHA8wKoR6l2BlsB8/Hu93Vh3f2fdLaKrIrqAZFgmg4TPRdRdhI1QxEa5JpdH+gUoE5sgs3PWVzbE+UUFJs+KLktKVQpu486l6kiSd1R8x70UTB+LjJKOPJK4eSwJHL3H25w2NyGsLRmirmR1EF/hwmVldHfVYXXjvMDWzW7qXaLi5AcQUJsYZBKVUvVRPjBouz9Y8bOOwqXZswqIQUqjeRdU3pf+frB3gpfwSZ4/Po9saTnhH43DZSh6xxOqypu1nH3WPUrwVgLpJ15ZVQQCE57I2wnNgcthuz4QHaWEKzlHTp7qCjTEPblApZ3m40MwUcuQet5Gqm+omR6H6yuOlFpFTNQG8mOsaNuRIfVLDAEWNa2fZiPf/YrglkUvnATvvDD6k1dX8iil8znqNy1owny26FyDna5BhDK/sx7gphJcldDd+VS/OgoigOnsxggU2wjdo8lc7SLOUv9SeT6vW63lXqUlqBmOJeNu/1OtwldLgvUvWBjW96xpGL3X68F/f8VuRAv7aFgfaHOYdKumAkVxVtrAo/831w2DlsOWQ2UoxkzbKz+/J3Y7zxlRRBanwRjWhaXoBM6yVffVFSGmosfHL0H7XbYD+mPouJzh8dKEkuiJJgkTZlmZfVRsjqW0TVLkqgDXnRjs4MGzG5Cw4z3r+QVM9yKFmbRKhGoJnVEoCPGQxxh0W40QsC+dBXk1HpEJD/AeY2cOTXtqUu4hvoWjPCFhCQZwB1jY3s5LTpNNCXBo44zSJk4JVlfwSba46mjuLvGqZzC2qMbxiHqW67L+dax9DJyiWdvcp9XPCXrz0UQW9NHoLguQEdQTUpPMdfz2AUQxeZFL121QtVnt0NoEV+yEYcTMtrWlEC/xAhVJG2XLssZe9LkZ/izYivLZ+N2Wa3sy1EtiUPWeSQ4O0SMfewOKPYsx3kxeXvPcxr1OXMQ/hKA+aLOsVdiUiK9ZEXklToKfrfQ/lWZXA9W5ufvMc3mRDZ+D1FyIUlfzQLH8VoxhIK3xi/b51xkRw3JPHH/+LruUR9NW0eXzHFZRO5TqLe9vTnb9ejvE85abUOz23sq5+mG+nhEvZTmrOfdjfsxRvvxiiedoBh1sF8EdlzIbbL36N5NfZillg4SqtJcHl35wtO2jaJajwKN/wjYW3jJzu//h9QSwMEFAACAAgA73FITXA/OElKAAAAagAAABsAAAB1bml2ZXJzYWwvdW5pdmVyc2FsLnBuZy54bWyzsa/IzVEoSy0qzszPs1Uy1DNQsrfj5bIpKEoty0wtV6gAihnpGUCAkkIlKrc8M6Ukw1bJ0tAYIZaRmpmeUWKrZGZhChfUBxoJAFBLAQIAABQAAgAIAO9xSE3/6EwIKgQAAHYOAAAdAAAAAAAAAAEAAAAAAAAAAAB1bml2ZXJzYWwvY29tbW9uX21lc3NhZ2VzLmxuZ1BLAQIAABQAAgAIAO9xSE2LtzoSDwQAANwPAAAnAAAAAAAAAAEAAAAAAGUEAAB1bml2ZXJzYWwvZmxhc2hfcHVibGlzaGluZ19zZXR0aW5ncy54bWxQSwECAAAUAAIACADvcUhNBOcD0bYCAABTCgAAIQAAAAAAAAABAAAAAAC5CAAAdW5pdmVyc2FsL2ZsYXNoX3NraW5fc2V0dGluZ3MueG1sUEsBAgAAFAACAAgA73FITaPtv2riAwAA7Q4AACYAAAAAAAAAAQAAAAAArgsAAHVuaXZlcnNhbC9odG1sX3B1Ymxpc2hpbmdfc2V0dGluZ3MueG1sUEsBAgAAFAACAAgA73FITQ/kWSCZAQAAHQYAAB8AAAAAAAAAAQAAAAAA1A8AAHVuaXZlcnNhbC9odG1sX3NraW5fc2V0dGluZ3MuanNQSwECAAAUAAIACADvcUhNGtrqO6oAAAAfAQAAGgAAAAAAAAABAAAAAACqEQAAdW5pdmVyc2FsL2kxOG5fcHJlc2V0cy54bWxQSwECAAAUAAIACADvcUhNlBOzImkAAABuAAAAHAAAAAAAAAABAAAAAACMEgAAdW5pdmVyc2FsL2xvY2FsX3NldHRpbmdzLnhtbFBLAQIAABQAAgAIAKBhr0TOggk37AIAAIgIAAAUAAAAAAAAAAEAAAAAAC8TAAB1bml2ZXJzYWwvcGxheWVyLnhtbFBLAQIAABQAAgAIAO9xSE0129mtaAEAAPMCAAApAAAAAAAAAAEAAAAAAE0WAAB1bml2ZXJzYWwvc2tpbl9jdXN0b21pemF0aW9uX3NldHRpbmdzLnhtbFBLAQIAABQAAgAIAO9xSE3u1b/WnBkAAPA+AAAXAAAAAAAAAAAAAAAAAPwXAAB1bml2ZXJzYWwvdW5pdmVyc2FsLnBuZ1BLAQIAABQAAgAIAO9xSE1wPzhJSgAAAGoAAAAbAAAAAAAAAAEAAAAAAM0xAAB1bml2ZXJzYWwvdW5pdmVyc2FsLnBuZy54bWxQSwUGAAAAAAsACwBJAwAAUDIAAAAA"/>
  <p:tag name="ISPRING_ULTRA_SCORM_COURSE_ID" val="29CDFE28-0755-48D7-B396-2DB4679C4ED9"/>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RESENTATION_TITLE" val="第1章 认识计算机 教学PPT_薛蒙蒙_0827"/>
  <p:tag name="ISPRING_RESOURCE_PATHS_HASH_PRESENTER" val="eac65ccc4b868fac47bad243d1d15d132d07024"/>
  <p:tag name="KSO_WPP_MARK_KEY" val="cbd95326-bffb-4a97-87cc-357c2ba65b08"/>
  <p:tag name="COMMONDATA" val="eyJoZGlkIjoiNjcwNTZkMzFmMWVlOTNkNjBiNjRmODYxMzNkZWFiYmIifQ=="/>
</p:tagLst>
</file>

<file path=ppt/tags/tag21.xml><?xml version="1.0" encoding="utf-8"?>
<p:tagLst xmlns:p="http://schemas.openxmlformats.org/presentationml/2006/main">
  <p:tag name="GENSWF_ADVANCE_TIME" val="0.00"/>
  <p:tag name="ISPRING_SLIDE_INDENT_LEVEL" val="0"/>
  <p:tag name="ISPRING_CUSTOM_TIMING_USED" val="0"/>
  <p:tag name="GENSWF_SLIDE_TITLE" val="7.1 移动App测试概述"/>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GENSWF_ADVANCE_TIME" val="0.00"/>
  <p:tag name="ISPRING_SLIDE_INDENT_LEVEL" val="0"/>
  <p:tag name="ISPRING_CUSTOM_TIMING_USED" val="0"/>
  <p:tag name="GENSWF_SLIDE_TITLE" val="7.1 移动App测试概述"/>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GENSWF_ADVANCE_TIME" val="0.00"/>
  <p:tag name="ISPRING_SLIDE_INDENT_LEVEL" val="0"/>
  <p:tag name="ISPRING_CUSTOM_TIMING_USED" val="0"/>
  <p:tag name="GENSWF_SLIDE_TITLE" val="7.2.1 UI测试"/>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GENSWF_ADVANCE_TIME" val="0.00"/>
  <p:tag name="ISPRING_SLIDE_INDENT_LEVEL" val="0"/>
  <p:tag name="ISPRING_CUSTOM_TIMING_USED" val="0"/>
  <p:tag name="GENSWF_SLIDE_TITLE" val="7.2.1 UI测试"/>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GENSWF_ADVANCE_TIME" val="0.00"/>
  <p:tag name="ISPRING_SLIDE_INDENT_LEVEL" val="0"/>
  <p:tag name="ISPRING_CUSTOM_TIMING_USED" val="0"/>
  <p:tag name="GENSWF_SLIDE_TITLE" val="7.2.1 UI测试"/>
</p:tagLst>
</file>

<file path=ppt/tags/tag3.xml><?xml version="1.0" encoding="utf-8"?>
<p:tagLst xmlns:p="http://schemas.openxmlformats.org/presentationml/2006/main">
  <p:tag name="GENSWF_ADVANCE_TIME" val="0.00"/>
  <p:tag name="ISPRING_SLIDE_INDENT_LEVEL" val="0"/>
  <p:tag name="ISPRING_CUSTOM_TIMING_USED" val="0"/>
  <p:tag name="GENSWF_SLIDE_TITLE" val="7.1 移动App测试概述"/>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GENSWF_ADVANCE_TIME" val="0.00"/>
  <p:tag name="ISPRING_SLIDE_INDENT_LEVEL" val="0"/>
  <p:tag name="ISPRING_CUSTOM_TIMING_USED" val="0"/>
  <p:tag name="GENSWF_SLIDE_TITLE" val="7.2.1 UI测试"/>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GENSWF_ADVANCE_TIME" val="0.00"/>
  <p:tag name="ISPRING_SLIDE_INDENT_LEVEL" val="0"/>
  <p:tag name="ISPRING_CUSTOM_TIMING_USED" val="0"/>
  <p:tag name="GENSWF_SLIDE_TITLE" val="7.2.2 功能测试"/>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GENSWF_ADVANCE_TIME" val="0.00"/>
  <p:tag name="ISPRING_SLIDE_INDENT_LEVEL" val="0"/>
  <p:tag name="ISPRING_CUSTOM_TIMING_USED" val="0"/>
  <p:tag name="GENSWF_SLIDE_TITLE" val="7.2.2 功能测试"/>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GENSWF_ADVANCE_TIME" val="0.00"/>
  <p:tag name="ISPRING_SLIDE_INDENT_LEVEL" val="0"/>
  <p:tag name="ISPRING_CUSTOM_TIMING_USED" val="0"/>
  <p:tag name="GENSWF_SLIDE_TITLE" val="7.2.2 功能测试"/>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GENSWF_ADVANCE_TIME" val="0.00"/>
  <p:tag name="ISPRING_SLIDE_INDENT_LEVEL" val="0"/>
  <p:tag name="ISPRING_CUSTOM_TIMING_USED" val="0"/>
  <p:tag name="GENSWF_SLIDE_TITLE" val="7.2.3 专项测试"/>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GENSWF_ADVANCE_TIME" val="0.00"/>
  <p:tag name="ISPRING_SLIDE_INDENT_LEVEL" val="0"/>
  <p:tag name="ISPRING_CUSTOM_TIMING_USED" val="0"/>
  <p:tag name="GENSWF_SLIDE_TITLE" val="7.2.3 专项测试"/>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GENSWF_ADVANCE_TIME" val="0.00"/>
  <p:tag name="ISPRING_SLIDE_INDENT_LEVEL" val="0"/>
  <p:tag name="ISPRING_CUSTOM_TIMING_USED" val="0"/>
  <p:tag name="GENSWF_SLIDE_TITLE" val="7.2.3 专项测试"/>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GENSWF_ADVANCE_TIME" val="0.00"/>
  <p:tag name="ISPRING_SLIDE_INDENT_LEVEL" val="0"/>
  <p:tag name="ISPRING_CUSTOM_TIMING_USED" val="0"/>
  <p:tag name="GENSWF_SLIDE_TITLE" val="7.2.3 专项测试"/>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GENSWF_ADVANCE_TIME" val="0.00"/>
  <p:tag name="ISPRING_SLIDE_INDENT_LEVEL" val="0"/>
  <p:tag name="ISPRING_CUSTOM_TIMING_USED" val="0"/>
  <p:tag name="GENSWF_SLIDE_TITLE" val="7.2.3 专项测试"/>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GENSWF_ADVANCE_TIME" val="0.00"/>
  <p:tag name="ISPRING_SLIDE_INDENT_LEVEL" val="0"/>
  <p:tag name="ISPRING_CUSTOM_TIMING_USED" val="0"/>
  <p:tag name="GENSWF_SLIDE_TITLE" val="7.2.3 专项测试"/>
</p:tagLst>
</file>

<file path=ppt/tags/tag5.xml><?xml version="1.0" encoding="utf-8"?>
<p:tagLst xmlns:p="http://schemas.openxmlformats.org/presentationml/2006/main">
  <p:tag name="GENSWF_ADVANCE_TIME" val="0.00"/>
  <p:tag name="ISPRING_SLIDE_INDENT_LEVEL" val="0"/>
  <p:tag name="ISPRING_CUSTOM_TIMING_USED" val="0"/>
  <p:tag name="GENSWF_SLIDE_TITLE" val="7.1 移动App测试概述"/>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GENSWF_ADVANCE_TIME" val="0.00"/>
  <p:tag name="ISPRING_SLIDE_INDENT_LEVEL" val="0"/>
  <p:tag name="ISPRING_CUSTOM_TIMING_USED" val="0"/>
  <p:tag name="GENSWF_SLIDE_TITLE" val="7.2.3 专项测试"/>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GENSWF_ADVANCE_TIME" val="0.00"/>
  <p:tag name="ISPRING_SLIDE_INDENT_LEVEL" val="0"/>
  <p:tag name="ISPRING_CUSTOM_TIMING_USED" val="0"/>
  <p:tag name="GENSWF_SLIDE_TITLE" val="7.2.3 专项测试"/>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GENSWF_ADVANCE_TIME" val="0.00"/>
  <p:tag name="ISPRING_SLIDE_INDENT_LEVEL" val="0"/>
  <p:tag name="ISPRING_CUSTOM_TIMING_USED" val="0"/>
  <p:tag name="GENSWF_SLIDE_TITLE" val="7.2.3 专项测试"/>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GENSWF_ADVANCE_TIME" val="0.00"/>
  <p:tag name="ISPRING_SLIDE_INDENT_LEVEL" val="0"/>
  <p:tag name="ISPRING_CUSTOM_TIMING_USED" val="0"/>
  <p:tag name="GENSWF_SLIDE_TITLE" val="7.2.3 专项测试"/>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GENSWF_ADVANCE_TIME" val="0.00"/>
  <p:tag name="ISPRING_SLIDE_INDENT_LEVEL" val="0"/>
  <p:tag name="ISPRING_CUSTOM_TIMING_USED" val="0"/>
  <p:tag name="GENSWF_SLIDE_TITLE" val="7.2.3 专项测试"/>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GENSWF_ADVANCE_TIME" val="0.00"/>
  <p:tag name="ISPRING_SLIDE_INDENT_LEVEL" val="0"/>
  <p:tag name="ISPRING_CUSTOM_TIMING_USED" val="0"/>
  <p:tag name="GENSWF_SLIDE_TITLE" val="7.2.4 性能测试"/>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GENSWF_ADVANCE_TIME" val="0.00"/>
  <p:tag name="ISPRING_SLIDE_INDENT_LEVEL" val="0"/>
  <p:tag name="ISPRING_CUSTOM_TIMING_USED" val="0"/>
  <p:tag name="GENSWF_SLIDE_TITLE" val="7.2.4 性能测试"/>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GENSWF_ADVANCE_TIME" val="0.00"/>
  <p:tag name="ISPRING_SLIDE_INDENT_LEVEL" val="0"/>
  <p:tag name="ISPRING_CUSTOM_TIMING_USED" val="0"/>
  <p:tag name="GENSWF_SLIDE_TITLE" val="7.2.4 性能测试"/>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GENSWF_ADVANCE_TIME" val="0.00"/>
  <p:tag name="ISPRING_SLIDE_INDENT_LEVEL" val="0"/>
  <p:tag name="ISPRING_CUSTOM_TIMING_USED" val="0"/>
  <p:tag name="GENSWF_SLIDE_TITLE" val="7.3 移动App测试流程"/>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GENSWF_ADVANCE_TIME" val="0.00"/>
  <p:tag name="ISPRING_SLIDE_INDENT_LEVEL" val="0"/>
  <p:tag name="ISPRING_CUSTOM_TIMING_USED" val="0"/>
  <p:tag name="GENSWF_SLIDE_TITLE" val="7.3 移动App测试流程"/>
</p:tagLst>
</file>

<file path=ppt/tags/tag7.xml><?xml version="1.0" encoding="utf-8"?>
<p:tagLst xmlns:p="http://schemas.openxmlformats.org/presentationml/2006/main">
  <p:tag name="GENSWF_ADVANCE_TIME" val="0.00"/>
  <p:tag name="ISPRING_SLIDE_INDENT_LEVEL" val="0"/>
  <p:tag name="ISPRING_CUSTOM_TIMING_USED" val="0"/>
  <p:tag name="GENSWF_SLIDE_TITLE" val="7.1 移动App测试概述"/>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GENSWF_ADVANCE_TIME" val="0.00"/>
  <p:tag name="ISPRING_SLIDE_INDENT_LEVEL" val="0"/>
  <p:tag name="ISPRING_CUSTOM_TIMING_USED" val="0"/>
  <p:tag name="GENSWF_SLIDE_TITLE" val="多学一招：第三方测试平台"/>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GENSWF_ADVANCE_TIME" val="0.00"/>
  <p:tag name="ISPRING_SLIDE_INDENT_LEVEL" val="0"/>
  <p:tag name="ISPRING_CUSTOM_TIMING_USED" val="0"/>
  <p:tag name="GENSWF_SLIDE_TITLE" val="7.4 移动App测试工具"/>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GENSWF_ADVANCE_TIME" val="0.00"/>
  <p:tag name="ISPRING_SLIDE_INDENT_LEVEL" val="0"/>
  <p:tag name="ISPRING_CUSTOM_TIMING_USED" val="0"/>
  <p:tag name="GENSWF_SLIDE_TITLE" val="7.4 移动App测试工具"/>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GENSWF_ADVANCE_TIME" val="0.00"/>
  <p:tag name="ISPRING_SLIDE_INDENT_LEVEL" val="0"/>
  <p:tag name="ISPRING_CUSTOM_TIMING_USED" val="0"/>
  <p:tag name="GENSWF_SLIDE_TITLE" val="7.4 移动App测试工具"/>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GENSWF_ADVANCE_TIME" val="0.00"/>
  <p:tag name="ISPRING_SLIDE_INDENT_LEVEL" val="0"/>
  <p:tag name="ISPRING_CUSTOM_TIMING_USED" val="0"/>
  <p:tag name="GENSWF_SLIDE_TITLE" val="7.4 移动App测试工具"/>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GENSWF_ADVANCE_TIME" val="0.00"/>
  <p:tag name="ISPRING_SLIDE_INDENT_LEVEL" val="0"/>
  <p:tag name="ISPRING_CUSTOM_TIMING_USED" val="0"/>
  <p:tag name="GENSWF_SLIDE_TITLE" val="7.4 移动App测试工具"/>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GENSWF_ADVANCE_TIME" val="0.00"/>
  <p:tag name="ISPRING_SLIDE_INDENT_LEVEL" val="0"/>
  <p:tag name="ISPRING_CUSTOM_TIMING_USED" val="0"/>
  <p:tag name="GENSWF_SLIDE_TITLE" val="7.4 移动App测试工具"/>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GENSWF_ADVANCE_TIME" val="0.00"/>
  <p:tag name="ISPRING_SLIDE_INDENT_LEVEL" val="0"/>
  <p:tag name="ISPRING_CUSTOM_TIMING_USED" val="0"/>
  <p:tag name="GENSWF_SLIDE_TITLE" val="7.4 移动App测试工具"/>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GENSWF_ADVANCE_TIME" val="0.00"/>
  <p:tag name="ISPRING_SLIDE_INDENT_LEVEL" val="0"/>
  <p:tag name="ISPRING_CUSTOM_TIMING_USED" val="0"/>
  <p:tag name="GENSWF_SLIDE_TITLE" val="7.4 移动App测试工具"/>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GENSWF_ADVANCE_TIME" val="0.00"/>
  <p:tag name="ISPRING_SLIDE_INDENT_LEVEL" val="0"/>
  <p:tag name="ISPRING_CUSTOM_TIMING_USED" val="0"/>
  <p:tag name="GENSWF_SLIDE_TITLE" val="7.4 移动App测试工具"/>
</p:tagLst>
</file>

<file path=ppt/tags/tag9.xml><?xml version="1.0" encoding="utf-8"?>
<p:tagLst xmlns:p="http://schemas.openxmlformats.org/presentationml/2006/main">
  <p:tag name="GENSWF_ADVANCE_TIME" val="0.00"/>
  <p:tag name="ISPRING_SLIDE_INDENT_LEVEL" val="0"/>
  <p:tag name="ISPRING_CUSTOM_TIMING_USED" val="0"/>
  <p:tag name="GENSWF_SLIDE_TITLE" val="7.1 移动App测试概述"/>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GENSWF_ADVANCE_TIME" val="0.00"/>
  <p:tag name="ISPRING_SLIDE_INDENT_LEVEL" val="0"/>
  <p:tag name="ISPRING_CUSTOM_TIMING_USED" val="0"/>
  <p:tag name="GENSWF_SLIDE_TITLE" val="7.4 移动App测试工具"/>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GENSWF_ADVANCE_TIME" val="0.00"/>
  <p:tag name="ISPRING_SLIDE_INDENT_LEVEL" val="0"/>
  <p:tag name="ISPRING_CUSTOM_TIMING_USED" val="0"/>
  <p:tag name="GENSWF_SLIDE_TITLE" val="7.4 移动App测试工具"/>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GENSWF_ADVANCE_TIME" val="0.00"/>
  <p:tag name="ISPRING_SLIDE_INDENT_LEVEL" val="0"/>
  <p:tag name="ISPRING_CUSTOM_TIMING_USED" val="0"/>
  <p:tag name="GENSWF_SLIDE_TITLE" val="7.4 移动App测试工具"/>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GENSWF_ADVANCE_TIME" val="0.00"/>
  <p:tag name="ISPRING_SLIDE_INDENT_LEVEL" val="0"/>
  <p:tag name="ISPRING_CUSTOM_TIMING_USED" val="0"/>
  <p:tag name="GENSWF_SLIDE_TITLE" val="7.4 移动App测试工具"/>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GENSWF_ADVANCE_TIME" val="0.00"/>
  <p:tag name="ISPRING_SLIDE_INDENT_LEVEL" val="0"/>
  <p:tag name="ISPRING_CUSTOM_TIMING_USED" val="0"/>
  <p:tag name="GENSWF_SLIDE_TITLE" val="7.4 移动App测试工具"/>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13031</Words>
  <Application>WPS 演示</Application>
  <PresentationFormat>自定义</PresentationFormat>
  <Paragraphs>727</Paragraphs>
  <Slides>101</Slides>
  <Notes>101</Notes>
  <HiddenSlides>40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3</vt:i4>
      </vt:variant>
      <vt:variant>
        <vt:lpstr>幻灯片标题</vt:lpstr>
      </vt:variant>
      <vt:variant>
        <vt:i4>101</vt:i4>
      </vt:variant>
    </vt:vector>
  </HeadingPairs>
  <TitlesOfParts>
    <vt:vector size="121" baseType="lpstr">
      <vt:lpstr>Arial</vt:lpstr>
      <vt:lpstr>宋体</vt:lpstr>
      <vt:lpstr>Wingdings</vt:lpstr>
      <vt:lpstr>微软雅黑</vt:lpstr>
      <vt:lpstr>方正细倩简体</vt:lpstr>
      <vt:lpstr>Segoe Print</vt:lpstr>
      <vt:lpstr>Times New Roman</vt:lpstr>
      <vt:lpstr>幼圆</vt:lpstr>
      <vt:lpstr>Times New Roman</vt:lpstr>
      <vt:lpstr>Arial Unicode MS</vt:lpstr>
      <vt:lpstr>等线 Light</vt:lpstr>
      <vt:lpstr>等线</vt:lpstr>
      <vt:lpstr>Calibri</vt:lpstr>
      <vt:lpstr>楷体</vt:lpstr>
      <vt:lpstr>Wingdings</vt:lpstr>
      <vt:lpstr>黑体</vt:lpstr>
      <vt:lpstr>Office 主题​​</vt:lpstr>
      <vt:lpstr>Visio.Drawing.11</vt:lpstr>
      <vt:lpstr>Visio.Drawing.11</vt:lpstr>
      <vt:lpstr>Visio.Drawing.11</vt:lpstr>
      <vt:lpstr>第7章 移动App测试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认识计算机 教学PPT_薛蒙蒙_0827</dc:title>
  <dc:creator>lucius</dc:creator>
  <cp:lastModifiedBy>Dwyanevettle</cp:lastModifiedBy>
  <cp:revision>961</cp:revision>
  <dcterms:created xsi:type="dcterms:W3CDTF">2016-08-25T05:35:00Z</dcterms:created>
  <dcterms:modified xsi:type="dcterms:W3CDTF">2023-01-29T02:35:01Z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EE56C3DE2C774569A1224464ADFA9DED</vt:lpwstr>
  </property>
  <property fmtid="{D5CDD505-2E9C-101B-9397-08002B2CF9AE}" pid="3" name="KSOProductBuildVer">
    <vt:lpwstr>2052-11.1.0.13703</vt:lpwstr>
  </property>
</Properties>
</file>